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2" r:id="rId1"/>
  </p:sldMasterIdLst>
  <p:notesMasterIdLst>
    <p:notesMasterId r:id="rId24"/>
  </p:notesMasterIdLst>
  <p:sldIdLst>
    <p:sldId id="256" r:id="rId2"/>
    <p:sldId id="257" r:id="rId3"/>
    <p:sldId id="275" r:id="rId4"/>
    <p:sldId id="258" r:id="rId5"/>
    <p:sldId id="259" r:id="rId6"/>
    <p:sldId id="269" r:id="rId7"/>
    <p:sldId id="263" r:id="rId8"/>
    <p:sldId id="265" r:id="rId9"/>
    <p:sldId id="271" r:id="rId10"/>
    <p:sldId id="262" r:id="rId11"/>
    <p:sldId id="283" r:id="rId12"/>
    <p:sldId id="277" r:id="rId13"/>
    <p:sldId id="279" r:id="rId14"/>
    <p:sldId id="278" r:id="rId15"/>
    <p:sldId id="280" r:id="rId16"/>
    <p:sldId id="281" r:id="rId17"/>
    <p:sldId id="264" r:id="rId18"/>
    <p:sldId id="276" r:id="rId19"/>
    <p:sldId id="282" r:id="rId20"/>
    <p:sldId id="267" r:id="rId21"/>
    <p:sldId id="270" r:id="rId22"/>
    <p:sldId id="273" r:id="rId23"/>
  </p:sldIdLst>
  <p:sldSz cx="14630400" cy="8229600"/>
  <p:notesSz cx="8229600" cy="14630400"/>
  <p:embeddedFontLst>
    <p:embeddedFont>
      <p:font typeface="Kenyan Coffee" panose="02000400000000000000" pitchFamily="2" charset="0"/>
      <p:regular r:id="rId25"/>
      <p:bold r:id="rId26"/>
      <p:italic r:id="rId27"/>
      <p:boldItalic r:id="rId28"/>
    </p:embeddedFont>
    <p:embeddedFont>
      <p:font typeface="Prata" panose="00000500000000000000" pitchFamily="2" charset="0"/>
      <p:regular r:id="rId29"/>
    </p:embeddedFont>
    <p:embeddedFont>
      <p:font typeface="Raleway" pitchFamily="2" charset="-94"/>
      <p:regular r:id="rId30"/>
      <p:bold r:id="rId31"/>
      <p:italic r:id="rId32"/>
      <p:boldItalic r:id="rId33"/>
    </p:embeddedFont>
  </p:embeddedFont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ptuğ Bakır" initials="YA" lastIdx="2" clrIdx="0">
    <p:extLst>
      <p:ext uri="{19B8F6BF-5375-455C-9EA6-DF929625EA0E}">
        <p15:presenceInfo xmlns:p15="http://schemas.microsoft.com/office/powerpoint/2012/main" userId="Alptuğ Bakı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B1B"/>
    <a:srgbClr val="404040"/>
    <a:srgbClr val="FFD33C"/>
    <a:srgbClr val="FFD13C"/>
    <a:srgbClr val="C8B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Orta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21" autoAdjust="0"/>
    <p:restoredTop sz="94610"/>
  </p:normalViewPr>
  <p:slideViewPr>
    <p:cSldViewPr snapToGrid="0" snapToObjects="1">
      <p:cViewPr>
        <p:scale>
          <a:sx n="75" d="100"/>
          <a:sy n="75" d="100"/>
        </p:scale>
        <p:origin x="21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4" d="100"/>
          <a:sy n="54" d="100"/>
        </p:scale>
        <p:origin x="3282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804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F6D78-2AF3-F9CB-2040-E58C61625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FF8F9B-0F0D-5A70-6524-B2DF6DD171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936AC1-24C0-910E-C106-186C3F42E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E180E3-9A19-0B2A-DBBE-C016D6A81D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77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70345-67FB-08CA-FFEF-BBEF667F2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3D8D00-D2A5-9138-3E9F-3E5CF09A39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ED7DC7-8856-E79E-9636-2656D79257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EFDA7-FC96-A144-E4EE-C21A358310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05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AA959-B1EE-B164-A599-B22C81348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723CDE-4D92-FA8A-C719-8AD02EE8C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CAA394-CCE7-3652-132C-5143A46B1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88F47-52A5-2E6B-E2B3-5439BD07E2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9CF0C-611B-668F-B429-991E75B24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C5E990-9334-C330-668A-3001A8B840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06FCFF-EE0E-5A3F-2B34-D19794879A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EB02D-EE75-769A-4D0C-D66DAB05F6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78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9D47F-AE39-F7E7-3071-5A0181758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B25E2E-64CC-2876-30DD-FAB2684954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A8EED2-4728-A613-4422-D136043FC9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3C606-0F34-31EE-91AF-CA6C8F541A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41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3658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79356-504C-DAD1-0E06-5A0C35108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81AA18-8594-D426-EE28-62AAF9197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BB7599-A864-1F62-E1FB-E2328A07F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E66F9-FBB1-FCAC-76CA-12D8569B49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82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F1B1187-D5A5-2E27-36BC-EB1D3FD0A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D0A4E31-13F9-1044-B355-A0E80C718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D3A5573-DFA8-2B4A-E9EA-6E2687817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EFB6-04FB-49D9-9A0E-DC005730FB75}" type="datetimeFigureOut">
              <a:rPr lang="tr-TR" smtClean="0"/>
              <a:t>19.11.2024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A361C7F-D8D8-1853-6808-A65C24D0D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3E9DF46-191D-08AC-50F0-6935A428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726-981A-494D-90DE-04812978C5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597944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0EB32AC-B1B4-624C-97C0-F773B10D5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E2E1AC3-BA4B-E32D-A6D1-4056890D8C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55C9B9A-5DD7-E78D-8557-78E83B0C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EFB6-04FB-49D9-9A0E-DC005730FB75}" type="datetimeFigureOut">
              <a:rPr lang="tr-TR" smtClean="0"/>
              <a:t>19.11.2024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B0EAFDC-7696-2942-E925-784A3544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025049A-2413-9C00-6477-A69226C3A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726-981A-494D-90DE-04812978C5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710076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0C5DF31-2F65-234A-F707-8BA4418801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8D42F3F-0DA1-D189-1593-12A3FD4A9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D5F95D9-DD17-EA5C-FDE5-607E94D17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EFB6-04FB-49D9-9A0E-DC005730FB75}" type="datetimeFigureOut">
              <a:rPr lang="tr-TR" smtClean="0"/>
              <a:t>19.11.2024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AD7BCEE-A336-B9CB-8AB4-ED34E8DBC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53D340E-406E-E507-CBF8-98078D1F0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726-981A-494D-90DE-04812978C5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434524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865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709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640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297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4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675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882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489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FB81BC-5DE5-F08A-9BDF-20FD4CB6F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E0DD086-CD32-6AC8-7E18-817CCA141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2CF22C1-0E70-BFFE-4601-F889A21C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EFB6-04FB-49D9-9A0E-DC005730FB75}" type="datetimeFigureOut">
              <a:rPr lang="tr-TR" smtClean="0"/>
              <a:t>19.11.2024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4FA62EC-8532-CC50-77A6-699740415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6757378-9BC4-872F-174F-F256828E0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726-981A-494D-90DE-04812978C5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359008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3335083-E629-EE80-5E1C-A8F557B13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9F0F884-641C-8D34-C7D1-4B2B8F172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DAD66B0-9A08-6C85-67B3-339C90420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EFB6-04FB-49D9-9A0E-DC005730FB75}" type="datetimeFigureOut">
              <a:rPr lang="tr-TR" smtClean="0"/>
              <a:t>19.11.2024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80B0D53-AE21-C02F-68FB-7A76D8B95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0F3883D-6F76-6A83-CC67-946473535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726-981A-494D-90DE-04812978C5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203682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129788A-44EC-7C0C-1DEF-372792207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352D73B-ABE6-5138-FE8B-1E8D284CAA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17AA89B-77B2-66E4-800A-49834FFE9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9D67AE6-7AB5-5032-9F77-58FCCCA1C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EFB6-04FB-49D9-9A0E-DC005730FB75}" type="datetimeFigureOut">
              <a:rPr lang="tr-TR" smtClean="0"/>
              <a:t>19.11.2024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051C048-71D4-DA36-2FD5-BBFDF04E4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EB87064-BF60-3D30-A1F0-2BF2A9240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726-981A-494D-90DE-04812978C5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14512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1575B6E-1221-ECEA-C8BD-9C823AB3E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2DCC02E-A8FA-1FC2-761B-C02AEEC35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6D79D0B-03B6-1024-F48F-D7A29BF3C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D2098ADC-60AA-D31D-9BA6-B62C994756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1656895-A415-EF17-955B-958AC72FD3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1FDB3C05-7B12-BFAD-7347-4E1C7728F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EFB6-04FB-49D9-9A0E-DC005730FB75}" type="datetimeFigureOut">
              <a:rPr lang="tr-TR" smtClean="0"/>
              <a:t>19.11.2024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9C37C1E8-6877-44A4-CAB7-BDF9A30CF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667F142-06D6-F9A3-2511-2AC387B15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726-981A-494D-90DE-04812978C5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090303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3C31C9-0663-BCFF-8CC7-DE2C913AA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7E8FBC07-70EF-277E-AA3F-35E0BB2E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EFB6-04FB-49D9-9A0E-DC005730FB75}" type="datetimeFigureOut">
              <a:rPr lang="tr-TR" smtClean="0"/>
              <a:t>19.11.2024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341E17B-473A-ED66-C089-FD1519908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E03F972-F909-BA55-1CC3-C10B213E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726-981A-494D-90DE-04812978C5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883580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0DFD2C4-9308-5BB6-D361-0B921E4DD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EFB6-04FB-49D9-9A0E-DC005730FB75}" type="datetimeFigureOut">
              <a:rPr lang="tr-TR" smtClean="0"/>
              <a:t>19.11.2024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D7951626-798C-206E-FE2A-1DE5DBE44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540F7DB-F7F9-3615-1EBC-FB56AA484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726-981A-494D-90DE-04812978C5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935284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B3DC782-A238-C740-C379-6F442D0D3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5232CBD-C3AC-4D67-34B4-125B242FE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8AC10CF-CC6D-312A-996F-8301D0390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72826BA-5A59-0D27-F9C7-9B614031B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EFB6-04FB-49D9-9A0E-DC005730FB75}" type="datetimeFigureOut">
              <a:rPr lang="tr-TR" smtClean="0"/>
              <a:t>19.11.2024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4DE20CD-5F58-BFCA-3144-0B135DE2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84E5A01-E1A0-808C-DFC1-421E27E9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726-981A-494D-90DE-04812978C5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403026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AC5B87F-5951-4F87-3C53-BDF4A0E17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A28CD3F-8FA2-260F-A790-829CB2A85E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BE4B14E-B312-A8BB-9B28-365704A0B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5B3B9DC-1F7B-C1A5-87FB-069C5163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EFB6-04FB-49D9-9A0E-DC005730FB75}" type="datetimeFigureOut">
              <a:rPr lang="tr-TR" smtClean="0"/>
              <a:t>19.11.2024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EC7CF44-985D-4E05-9D9D-B7736AFF4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D9D7583-CEB1-5A38-23BF-059606460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726-981A-494D-90DE-04812978C5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76533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D53009C-A7A1-2EFA-9321-EBBC2DB9F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B96F671-38DB-9B4C-976A-F8D4F1CB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91A7547-8609-8C61-8CF1-9AAE45AE89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5EFB6-04FB-49D9-9A0E-DC005730FB75}" type="datetimeFigureOut">
              <a:rPr lang="tr-TR" smtClean="0"/>
              <a:t>19.11.2024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0EDDCD9-51FA-0F22-342E-56F49F618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24BFE06-FBE4-1F0C-9A13-906994F61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AF726-981A-494D-90DE-04812978C5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970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700" r:id="rId16"/>
    <p:sldLayoutId id="2147483701" r:id="rId17"/>
    <p:sldLayoutId id="2147483702" r:id="rId18"/>
    <p:sldLayoutId id="2147483703" r:id="rId19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7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>
              <a:alpha val="80000"/>
            </a:srgbClr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4" name="Text 1"/>
          <p:cNvSpPr/>
          <p:nvPr/>
        </p:nvSpPr>
        <p:spPr>
          <a:xfrm>
            <a:off x="864037" y="777597"/>
            <a:ext cx="12902327" cy="3086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en-US" sz="4800" b="1" dirty="0">
                <a:solidFill>
                  <a:srgbClr val="FFD33C"/>
                </a:solidFill>
                <a:ea typeface="Prata" pitchFamily="34" charset="-122"/>
                <a:cs typeface="Prata" pitchFamily="34" charset="-120"/>
              </a:rPr>
              <a:t>Elektrik Ark Patlamaları ve Güvenlik Önlemleri: </a:t>
            </a:r>
            <a:r>
              <a:rPr lang="en-US" sz="4500" b="1" dirty="0">
                <a:solidFill>
                  <a:srgbClr val="FFD33C"/>
                </a:solidFill>
                <a:ea typeface="Prata" pitchFamily="34" charset="-122"/>
                <a:cs typeface="Prata" pitchFamily="34" charset="-120"/>
              </a:rPr>
              <a:t>Kişisel Koruyucu Donanımlarda ATPV, ELIM </a:t>
            </a:r>
            <a:r>
              <a:rPr lang="en-US" sz="4500" b="1" dirty="0" err="1">
                <a:solidFill>
                  <a:srgbClr val="FFD33C"/>
                </a:solidFill>
                <a:ea typeface="Prata" pitchFamily="34" charset="-122"/>
                <a:cs typeface="Prata" pitchFamily="34" charset="-120"/>
              </a:rPr>
              <a:t>ve</a:t>
            </a:r>
            <a:r>
              <a:rPr lang="en-US" sz="4500" b="1" dirty="0">
                <a:solidFill>
                  <a:srgbClr val="FFD33C"/>
                </a:solidFill>
                <a:ea typeface="Prata" pitchFamily="34" charset="-122"/>
                <a:cs typeface="Prata" pitchFamily="34" charset="-120"/>
              </a:rPr>
              <a:t> EBT</a:t>
            </a:r>
            <a:r>
              <a:rPr lang="tr-TR" sz="4500" b="1" dirty="0">
                <a:solidFill>
                  <a:srgbClr val="FFD33C"/>
                </a:solidFill>
                <a:ea typeface="Prata" pitchFamily="34" charset="-122"/>
                <a:cs typeface="Prata" pitchFamily="34" charset="-120"/>
              </a:rPr>
              <a:t>50</a:t>
            </a:r>
            <a:r>
              <a:rPr lang="en-US" sz="4500" b="1" dirty="0">
                <a:solidFill>
                  <a:srgbClr val="FFD33C"/>
                </a:solidFill>
                <a:ea typeface="Prata" pitchFamily="34" charset="-122"/>
                <a:cs typeface="Prata" pitchFamily="34" charset="-120"/>
              </a:rPr>
              <a:t> Değerlerinin Doğru Anlaşılması ve Kullanımı</a:t>
            </a:r>
            <a:endParaRPr lang="en-US" sz="4500" dirty="0">
              <a:solidFill>
                <a:srgbClr val="FFD33C"/>
              </a:solidFill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33982"/>
            <a:ext cx="14630400" cy="399561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D6C20CA-792A-E3B6-6D5F-D86A745E8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5479" y="3194076"/>
            <a:ext cx="1179441" cy="8547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150">
        <p:fade/>
      </p:transition>
    </mc:Choice>
    <mc:Fallback xmlns="">
      <p:transition spd="med" advTm="1515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0" y="472797"/>
            <a:ext cx="9143999" cy="524708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00"/>
              </a:lnSpc>
              <a:buNone/>
            </a:pPr>
            <a:r>
              <a:rPr lang="en-US" sz="4000" b="1" dirty="0" err="1">
                <a:ea typeface="Prata" pitchFamily="34" charset="-122"/>
                <a:cs typeface="Prata" pitchFamily="34" charset="-120"/>
              </a:rPr>
              <a:t>Tabloları</a:t>
            </a:r>
            <a:r>
              <a:rPr lang="en-US" sz="4000" b="1" dirty="0">
                <a:ea typeface="Prata" pitchFamily="34" charset="-122"/>
                <a:cs typeface="Prata" pitchFamily="34" charset="-120"/>
              </a:rPr>
              <a:t> </a:t>
            </a:r>
            <a:r>
              <a:rPr lang="en-US" sz="4000" b="1" dirty="0" err="1">
                <a:ea typeface="Prata" pitchFamily="34" charset="-122"/>
                <a:cs typeface="Prata" pitchFamily="34" charset="-120"/>
              </a:rPr>
              <a:t>Yorumlama</a:t>
            </a:r>
            <a:endParaRPr lang="en-US" sz="4000" b="1" dirty="0"/>
          </a:p>
        </p:txBody>
      </p:sp>
      <p:sp>
        <p:nvSpPr>
          <p:cNvPr id="4" name="Text 1"/>
          <p:cNvSpPr/>
          <p:nvPr/>
        </p:nvSpPr>
        <p:spPr>
          <a:xfrm>
            <a:off x="587693" y="997505"/>
            <a:ext cx="7968615" cy="53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endParaRPr lang="en-US" sz="2000" dirty="0">
              <a:solidFill>
                <a:srgbClr val="CFCBBF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743933" y="997505"/>
            <a:ext cx="54828" cy="1663145"/>
          </a:xfrm>
          <a:prstGeom prst="roundRect">
            <a:avLst>
              <a:gd name="adj" fmla="val 110185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7" name="Shape 4"/>
          <p:cNvSpPr/>
          <p:nvPr/>
        </p:nvSpPr>
        <p:spPr>
          <a:xfrm>
            <a:off x="566470" y="1354780"/>
            <a:ext cx="377785" cy="377785"/>
          </a:xfrm>
          <a:prstGeom prst="roundRect">
            <a:avLst>
              <a:gd name="adj" fmla="val 6667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8" name="Text 5"/>
          <p:cNvSpPr/>
          <p:nvPr/>
        </p:nvSpPr>
        <p:spPr>
          <a:xfrm>
            <a:off x="711845" y="1455746"/>
            <a:ext cx="86916" cy="251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2400" b="1" dirty="0">
                <a:ea typeface="Prata" pitchFamily="34" charset="-122"/>
                <a:cs typeface="Prata" pitchFamily="34" charset="-120"/>
              </a:rPr>
              <a:t>1</a:t>
            </a:r>
            <a:endParaRPr lang="en-US" sz="2400" b="1" dirty="0"/>
          </a:p>
        </p:txBody>
      </p:sp>
      <p:sp>
        <p:nvSpPr>
          <p:cNvPr id="10" name="Text 7"/>
          <p:cNvSpPr/>
          <p:nvPr/>
        </p:nvSpPr>
        <p:spPr>
          <a:xfrm>
            <a:off x="1658055" y="1379441"/>
            <a:ext cx="6793230" cy="2009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2000" b="1" dirty="0" err="1"/>
              <a:t>Stoll</a:t>
            </a:r>
            <a:r>
              <a:rPr lang="tr-TR" sz="2000" b="1" dirty="0"/>
              <a:t> eğrisi, ısı akısı (enerji yoğunluğu) ve maruz kalma süresi arasındaki ilişkiyi göstererek, belirli bir sıcaklıkta ve süre boyunca deride yanık oluşma olasılığını tahmin etmek için kullanılır.</a:t>
            </a:r>
            <a:br>
              <a:rPr lang="tr-TR" sz="2000" b="1" dirty="0"/>
            </a:br>
            <a:r>
              <a:rPr lang="tr-TR" sz="2000" b="1" dirty="0" err="1"/>
              <a:t>Ei</a:t>
            </a:r>
            <a:r>
              <a:rPr lang="tr-TR" sz="2000" b="1" dirty="0"/>
              <a:t>, kaza veya vaka sırasında bir yüzeye ulaşan enerji miktarını ifade eder ve genellikle ciltte 2. derece yanıklara neden olan enerji olarak tanımlanır.</a:t>
            </a:r>
            <a:endParaRPr lang="en-US" sz="2000" b="1" dirty="0"/>
          </a:p>
        </p:txBody>
      </p:sp>
      <p:sp>
        <p:nvSpPr>
          <p:cNvPr id="11" name="Shape 8"/>
          <p:cNvSpPr/>
          <p:nvPr/>
        </p:nvSpPr>
        <p:spPr>
          <a:xfrm>
            <a:off x="921395" y="2582354"/>
            <a:ext cx="587693" cy="22860"/>
          </a:xfrm>
          <a:prstGeom prst="roundRect">
            <a:avLst>
              <a:gd name="adj" fmla="val 110185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2" name="Shape 9"/>
          <p:cNvSpPr/>
          <p:nvPr/>
        </p:nvSpPr>
        <p:spPr>
          <a:xfrm>
            <a:off x="566470" y="2404951"/>
            <a:ext cx="377785" cy="377785"/>
          </a:xfrm>
          <a:prstGeom prst="roundRect">
            <a:avLst>
              <a:gd name="adj" fmla="val 6667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3" name="Text 10"/>
          <p:cNvSpPr/>
          <p:nvPr/>
        </p:nvSpPr>
        <p:spPr>
          <a:xfrm>
            <a:off x="678151" y="2505917"/>
            <a:ext cx="154424" cy="251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2400" b="1" dirty="0">
                <a:ea typeface="Prata" pitchFamily="34" charset="-122"/>
                <a:cs typeface="Prata" pitchFamily="34" charset="-120"/>
              </a:rPr>
              <a:t>2</a:t>
            </a:r>
            <a:endParaRPr lang="en-US" sz="2400" b="1" dirty="0"/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54B6BA41-481C-542D-B826-0BE5005F3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393700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4DEC29C-DC67-002D-02CA-3416F6FEA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440397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6148" name="Picture 4" descr="ATPV vs. EBT: Arc Ratings Explained - Arcwear - Arc Flash, Flame, Flash  Fire, and Thermal Testing and Certification">
            <a:extLst>
              <a:ext uri="{FF2B5EF4-FFF2-40B4-BE49-F238E27FC236}">
                <a16:creationId xmlns:a16="http://schemas.microsoft.com/office/drawing/2014/main" id="{7137A2A4-87BD-B3E0-B306-46B6760B2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t="27408" r="31193" b="6578"/>
          <a:stretch/>
        </p:blipFill>
        <p:spPr bwMode="auto">
          <a:xfrm>
            <a:off x="1695826" y="3388523"/>
            <a:ext cx="6348037" cy="482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hape 8">
            <a:extLst>
              <a:ext uri="{FF2B5EF4-FFF2-40B4-BE49-F238E27FC236}">
                <a16:creationId xmlns:a16="http://schemas.microsoft.com/office/drawing/2014/main" id="{3B41984A-8526-4EC2-824E-23D91FE542BE}"/>
              </a:ext>
            </a:extLst>
          </p:cNvPr>
          <p:cNvSpPr/>
          <p:nvPr/>
        </p:nvSpPr>
        <p:spPr>
          <a:xfrm>
            <a:off x="892900" y="1498464"/>
            <a:ext cx="587693" cy="22860"/>
          </a:xfrm>
          <a:prstGeom prst="roundRect">
            <a:avLst>
              <a:gd name="adj" fmla="val 110185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CCF7E324-3286-BB29-5036-AE18A8007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1422" y="177428"/>
            <a:ext cx="1580257" cy="133246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C006BAA-4434-EC7A-32E8-19FE43D21E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987026" y="3937000"/>
            <a:ext cx="549217" cy="4094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96D2E-7519-537A-D533-AAC882C44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08EE5018-4B1E-E371-4BCE-413E666CD8B6}"/>
              </a:ext>
            </a:extLst>
          </p:cNvPr>
          <p:cNvSpPr/>
          <p:nvPr/>
        </p:nvSpPr>
        <p:spPr>
          <a:xfrm>
            <a:off x="0" y="472797"/>
            <a:ext cx="9143999" cy="524708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00"/>
              </a:lnSpc>
              <a:buNone/>
            </a:pPr>
            <a:r>
              <a:rPr lang="en-US" sz="4000" b="1" dirty="0">
                <a:ea typeface="Prata" pitchFamily="34" charset="-122"/>
                <a:cs typeface="Prata" pitchFamily="34" charset="-120"/>
              </a:rPr>
              <a:t>2. </a:t>
            </a:r>
            <a:r>
              <a:rPr lang="en-US" sz="4000" b="1" dirty="0" err="1">
                <a:ea typeface="Prata" pitchFamily="34" charset="-122"/>
                <a:cs typeface="Prata" pitchFamily="34" charset="-120"/>
              </a:rPr>
              <a:t>Derece</a:t>
            </a:r>
            <a:r>
              <a:rPr lang="en-US" sz="4000" b="1" dirty="0">
                <a:ea typeface="Prata" pitchFamily="34" charset="-122"/>
                <a:cs typeface="Prata" pitchFamily="34" charset="-120"/>
              </a:rPr>
              <a:t> </a:t>
            </a:r>
            <a:r>
              <a:rPr lang="en-US" sz="4000" b="1" dirty="0" err="1">
                <a:ea typeface="Prata" pitchFamily="34" charset="-122"/>
                <a:cs typeface="Prata" pitchFamily="34" charset="-120"/>
              </a:rPr>
              <a:t>Yanık</a:t>
            </a:r>
            <a:endParaRPr lang="en-US" sz="4000" b="1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ECF3F4EF-8EAD-C66D-AB4E-28CD5185E835}"/>
              </a:ext>
            </a:extLst>
          </p:cNvPr>
          <p:cNvSpPr/>
          <p:nvPr/>
        </p:nvSpPr>
        <p:spPr>
          <a:xfrm>
            <a:off x="587693" y="997505"/>
            <a:ext cx="7968615" cy="53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endParaRPr lang="en-US" sz="2000" dirty="0">
              <a:solidFill>
                <a:srgbClr val="CFCBBF"/>
              </a:solidFill>
            </a:endParaRPr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668B0630-BE30-71A4-DC8C-E0B62FF0B588}"/>
              </a:ext>
            </a:extLst>
          </p:cNvPr>
          <p:cNvSpPr/>
          <p:nvPr/>
        </p:nvSpPr>
        <p:spPr>
          <a:xfrm>
            <a:off x="743933" y="997505"/>
            <a:ext cx="54828" cy="1729026"/>
          </a:xfrm>
          <a:prstGeom prst="roundRect">
            <a:avLst>
              <a:gd name="adj" fmla="val 110185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B4549A46-AABF-C0EA-3647-7479E9819383}"/>
              </a:ext>
            </a:extLst>
          </p:cNvPr>
          <p:cNvSpPr/>
          <p:nvPr/>
        </p:nvSpPr>
        <p:spPr>
          <a:xfrm>
            <a:off x="566470" y="1354780"/>
            <a:ext cx="377785" cy="377785"/>
          </a:xfrm>
          <a:prstGeom prst="roundRect">
            <a:avLst>
              <a:gd name="adj" fmla="val 6667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2ECCA232-3A54-AB49-6687-D265B867C08E}"/>
              </a:ext>
            </a:extLst>
          </p:cNvPr>
          <p:cNvSpPr/>
          <p:nvPr/>
        </p:nvSpPr>
        <p:spPr>
          <a:xfrm>
            <a:off x="711845" y="1455746"/>
            <a:ext cx="86916" cy="251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2400" b="1" dirty="0">
                <a:ea typeface="Prata" pitchFamily="34" charset="-122"/>
                <a:cs typeface="Prata" pitchFamily="34" charset="-120"/>
              </a:rPr>
              <a:t>1</a:t>
            </a:r>
            <a:endParaRPr lang="en-US" sz="2400" b="1" dirty="0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2913C19B-174A-3A07-842F-9A5267B11CCD}"/>
              </a:ext>
            </a:extLst>
          </p:cNvPr>
          <p:cNvSpPr/>
          <p:nvPr/>
        </p:nvSpPr>
        <p:spPr>
          <a:xfrm>
            <a:off x="1658055" y="1379441"/>
            <a:ext cx="7485944" cy="2009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tr-TR" sz="2800" b="1" dirty="0"/>
              <a:t>Gereken Enerji Miktarı: </a:t>
            </a:r>
            <a:r>
              <a:rPr lang="tr-TR" sz="2800" dirty="0"/>
              <a:t>Yaklaşık 10,5 ila 15,8 kJ/m² (2,5 ila 3,8 cal/cm²).</a:t>
            </a:r>
          </a:p>
          <a:p>
            <a:pPr marL="0" indent="0" algn="l">
              <a:buNone/>
            </a:pPr>
            <a:br>
              <a:rPr lang="tr-TR" sz="2800" b="1" dirty="0"/>
            </a:br>
            <a:r>
              <a:rPr lang="tr-TR" sz="2800" b="1" dirty="0"/>
              <a:t>Maruz Kalma: </a:t>
            </a:r>
            <a:r>
              <a:rPr lang="tr-TR" sz="2800" dirty="0"/>
              <a:t>Orta seviyeli ısı akısına birkaç saniye maruz kalma.</a:t>
            </a:r>
            <a:br>
              <a:rPr lang="tr-TR" sz="2000" dirty="0"/>
            </a:br>
            <a:br>
              <a:rPr lang="tr-TR" sz="2000" dirty="0"/>
            </a:br>
            <a:br>
              <a:rPr lang="tr-TR" sz="2000" dirty="0"/>
            </a:br>
            <a:r>
              <a:rPr lang="tr-TR" sz="3500" b="1" dirty="0"/>
              <a:t>2. derece yanık, cildin epidermis ve </a:t>
            </a:r>
            <a:r>
              <a:rPr lang="tr-TR" sz="3500" b="1" dirty="0" err="1"/>
              <a:t>dermis</a:t>
            </a:r>
            <a:r>
              <a:rPr lang="tr-TR" sz="3500" b="1" dirty="0"/>
              <a:t> tabakasının hasar görmesine neden olan bir durum olarak tanımlanır.</a:t>
            </a:r>
            <a:endParaRPr lang="en-US" sz="3500" b="1" dirty="0"/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B43FE2F8-9F8D-CDCC-C32C-5425879DCAA7}"/>
              </a:ext>
            </a:extLst>
          </p:cNvPr>
          <p:cNvSpPr/>
          <p:nvPr/>
        </p:nvSpPr>
        <p:spPr>
          <a:xfrm>
            <a:off x="921395" y="2868104"/>
            <a:ext cx="587693" cy="22860"/>
          </a:xfrm>
          <a:prstGeom prst="roundRect">
            <a:avLst>
              <a:gd name="adj" fmla="val 110185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2" name="Shape 9">
            <a:extLst>
              <a:ext uri="{FF2B5EF4-FFF2-40B4-BE49-F238E27FC236}">
                <a16:creationId xmlns:a16="http://schemas.microsoft.com/office/drawing/2014/main" id="{9566E34D-7FC7-2F62-6971-541BCB1326B3}"/>
              </a:ext>
            </a:extLst>
          </p:cNvPr>
          <p:cNvSpPr/>
          <p:nvPr/>
        </p:nvSpPr>
        <p:spPr>
          <a:xfrm>
            <a:off x="566470" y="2690701"/>
            <a:ext cx="377785" cy="377785"/>
          </a:xfrm>
          <a:prstGeom prst="roundRect">
            <a:avLst>
              <a:gd name="adj" fmla="val 6667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BEFF93B1-7027-762A-E409-D8B9E21C4805}"/>
              </a:ext>
            </a:extLst>
          </p:cNvPr>
          <p:cNvSpPr/>
          <p:nvPr/>
        </p:nvSpPr>
        <p:spPr>
          <a:xfrm>
            <a:off x="678151" y="2791667"/>
            <a:ext cx="154424" cy="251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2400" b="1" dirty="0">
                <a:ea typeface="Prata" pitchFamily="34" charset="-122"/>
                <a:cs typeface="Prata" pitchFamily="34" charset="-120"/>
              </a:rPr>
              <a:t>2</a:t>
            </a:r>
            <a:endParaRPr lang="en-US" sz="2400" b="1" dirty="0"/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06255371-AC82-04AF-D6A7-EFD69CDFC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393700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B2A1D94-8691-7DB1-B7D6-6A65221DF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440397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15" name="Shape 8">
            <a:extLst>
              <a:ext uri="{FF2B5EF4-FFF2-40B4-BE49-F238E27FC236}">
                <a16:creationId xmlns:a16="http://schemas.microsoft.com/office/drawing/2014/main" id="{628C1F1A-45EF-A12F-C94B-E47995AE028C}"/>
              </a:ext>
            </a:extLst>
          </p:cNvPr>
          <p:cNvSpPr/>
          <p:nvPr/>
        </p:nvSpPr>
        <p:spPr>
          <a:xfrm>
            <a:off x="892900" y="1498464"/>
            <a:ext cx="587693" cy="22860"/>
          </a:xfrm>
          <a:prstGeom prst="roundRect">
            <a:avLst>
              <a:gd name="adj" fmla="val 110185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26" name="Picture 2" descr="Burns - Advanced Cardiology and Primary Care LLC">
            <a:extLst>
              <a:ext uri="{FF2B5EF4-FFF2-40B4-BE49-F238E27FC236}">
                <a16:creationId xmlns:a16="http://schemas.microsoft.com/office/drawing/2014/main" id="{7B69559B-E35B-8A89-8C8A-34794A7BA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402" y="1423373"/>
            <a:ext cx="5066215" cy="538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9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03C55F1-F654-182D-3263-8EF95F90E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5DA4734A-35CC-D2EA-59A1-1E612F026DF2}"/>
              </a:ext>
            </a:extLst>
          </p:cNvPr>
          <p:cNvSpPr/>
          <p:nvPr/>
        </p:nvSpPr>
        <p:spPr>
          <a:xfrm>
            <a:off x="1" y="472797"/>
            <a:ext cx="14630400" cy="524708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00"/>
              </a:lnSpc>
              <a:buNone/>
            </a:pPr>
            <a:r>
              <a:rPr lang="en-US" sz="4000" b="1" dirty="0">
                <a:ea typeface="Prata" pitchFamily="34" charset="-122"/>
                <a:cs typeface="Prata" pitchFamily="34" charset="-120"/>
              </a:rPr>
              <a:t>ATPV (Arc Thermal Performance Value)</a:t>
            </a:r>
            <a:endParaRPr lang="en-US" sz="4000" b="1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640FF86A-9BDD-4C3F-87F3-27F3A4AD3F74}"/>
              </a:ext>
            </a:extLst>
          </p:cNvPr>
          <p:cNvSpPr/>
          <p:nvPr/>
        </p:nvSpPr>
        <p:spPr>
          <a:xfrm>
            <a:off x="556697" y="1354919"/>
            <a:ext cx="5020138" cy="2077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3600" b="1" dirty="0" err="1"/>
              <a:t>Stoll</a:t>
            </a:r>
            <a:r>
              <a:rPr lang="tr-TR" sz="3600" b="1" dirty="0"/>
              <a:t> </a:t>
            </a:r>
            <a:r>
              <a:rPr lang="tr-TR" sz="3600" b="1" dirty="0" err="1"/>
              <a:t>Eğrisi'ne</a:t>
            </a:r>
            <a:r>
              <a:rPr lang="tr-TR" sz="3600" b="1" dirty="0"/>
              <a:t> göre, bir malzemenin arkasındaki cilt üzerinde ikinci derece yanık oluşumunun başlaması için gerekli olan </a:t>
            </a:r>
          </a:p>
          <a:p>
            <a:pPr marL="0" indent="0">
              <a:buNone/>
            </a:pPr>
            <a:r>
              <a:rPr lang="tr-TR" sz="3600" b="1" dirty="0"/>
              <a:t>yeterli ısı transferinin %50 olasılıkla gerçekleştiği olay enerjisi miktarını (cal/cm² cinsinden) tanımlar.</a:t>
            </a:r>
            <a:endParaRPr lang="en-US" sz="3600" b="1" dirty="0"/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3D4E4395-4742-F223-57C1-2B23E7DCC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393700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221479B-6D89-45C3-087C-08C01B36D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3789947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8C8069EC-8881-F139-A0CF-F1AA23F36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880" y="1006796"/>
            <a:ext cx="8646438" cy="7009791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29BB6D06-7E44-F243-36CC-9BE3A76F7259}"/>
              </a:ext>
            </a:extLst>
          </p:cNvPr>
          <p:cNvSpPr/>
          <p:nvPr/>
        </p:nvSpPr>
        <p:spPr>
          <a:xfrm>
            <a:off x="10884402" y="2169687"/>
            <a:ext cx="1114009" cy="4029389"/>
          </a:xfrm>
          <a:prstGeom prst="rect">
            <a:avLst/>
          </a:prstGeom>
          <a:noFill/>
          <a:ln w="190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id="{B4C934F2-CC66-EB8F-5872-EEBA4F5E9492}"/>
              </a:ext>
            </a:extLst>
          </p:cNvPr>
          <p:cNvCxnSpPr/>
          <p:nvPr/>
        </p:nvCxnSpPr>
        <p:spPr>
          <a:xfrm>
            <a:off x="7908324" y="4176585"/>
            <a:ext cx="373174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96B2B9E0-349F-A47E-BE37-AABAA13AAE8F}"/>
              </a:ext>
            </a:extLst>
          </p:cNvPr>
          <p:cNvCxnSpPr>
            <a:cxnSpLocks/>
          </p:cNvCxnSpPr>
          <p:nvPr/>
        </p:nvCxnSpPr>
        <p:spPr>
          <a:xfrm>
            <a:off x="11590637" y="4176585"/>
            <a:ext cx="0" cy="20132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30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914FF80-078D-C679-BB14-74DF008F4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>
            <a:extLst>
              <a:ext uri="{FF2B5EF4-FFF2-40B4-BE49-F238E27FC236}">
                <a16:creationId xmlns:a16="http://schemas.microsoft.com/office/drawing/2014/main" id="{1E443140-6FA7-6A68-6D1F-93D916908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393700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B8EAB09-2388-C205-8BCD-C58B0908A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3789947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A36BAA28-3465-C646-256E-013E6482A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20" y="3789947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39C47465-6E2D-29DC-774B-DC1C5E335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393700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CAFB3C62-88D9-B25B-5732-D4AF101EA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849" y="875104"/>
            <a:ext cx="9603209" cy="7150303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5210FB8C-3AEA-CC17-E6B4-1D67B945FF22}"/>
              </a:ext>
            </a:extLst>
          </p:cNvPr>
          <p:cNvSpPr/>
          <p:nvPr/>
        </p:nvSpPr>
        <p:spPr>
          <a:xfrm>
            <a:off x="453623" y="2465648"/>
            <a:ext cx="5613024" cy="3969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3600" b="1" dirty="0"/>
              <a:t>EBT50, bir katmanda en az 1,6 cm² (0,5 inç²) büyüklüğünde bir yırtılmanın %50 olasılıkla meydana gelmesine </a:t>
            </a:r>
          </a:p>
          <a:p>
            <a:pPr marL="0" indent="0">
              <a:buNone/>
            </a:pPr>
            <a:r>
              <a:rPr lang="tr-TR" sz="3600" b="1" dirty="0"/>
              <a:t>neden olan olay enerjisi miktarını ifade eder.</a:t>
            </a:r>
            <a:endParaRPr lang="en-US" sz="3600" b="1" dirty="0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29DB9502-C121-F768-0ACA-2DB4A3BB0AB7}"/>
              </a:ext>
            </a:extLst>
          </p:cNvPr>
          <p:cNvSpPr/>
          <p:nvPr/>
        </p:nvSpPr>
        <p:spPr>
          <a:xfrm>
            <a:off x="1" y="472797"/>
            <a:ext cx="14630400" cy="524708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00"/>
              </a:lnSpc>
              <a:buNone/>
            </a:pPr>
            <a:r>
              <a:rPr lang="en-US" sz="4000" b="1" dirty="0">
                <a:ea typeface="Prata" pitchFamily="34" charset="-122"/>
                <a:cs typeface="Prata" pitchFamily="34" charset="-120"/>
              </a:rPr>
              <a:t>EBT50 (Energy Breakopen Threshold)</a:t>
            </a:r>
            <a:endParaRPr lang="en-US" sz="4000" b="1" dirty="0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C33805CF-B8BC-79B2-656B-DF8A4B75DF65}"/>
              </a:ext>
            </a:extLst>
          </p:cNvPr>
          <p:cNvSpPr/>
          <p:nvPr/>
        </p:nvSpPr>
        <p:spPr>
          <a:xfrm>
            <a:off x="10437657" y="2268543"/>
            <a:ext cx="1214762" cy="4029389"/>
          </a:xfrm>
          <a:prstGeom prst="rect">
            <a:avLst/>
          </a:prstGeom>
          <a:noFill/>
          <a:ln w="190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4" name="Düz Bağlayıcı 3">
            <a:extLst>
              <a:ext uri="{FF2B5EF4-FFF2-40B4-BE49-F238E27FC236}">
                <a16:creationId xmlns:a16="http://schemas.microsoft.com/office/drawing/2014/main" id="{3C4D13F7-91D8-89B0-AEC1-827255EDDB7B}"/>
              </a:ext>
            </a:extLst>
          </p:cNvPr>
          <p:cNvCxnSpPr>
            <a:cxnSpLocks/>
          </p:cNvCxnSpPr>
          <p:nvPr/>
        </p:nvCxnSpPr>
        <p:spPr>
          <a:xfrm flipV="1">
            <a:off x="7125749" y="4294981"/>
            <a:ext cx="4404584" cy="1535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8CF2BC0E-B16C-24EB-AA95-56CDCE1495F5}"/>
              </a:ext>
            </a:extLst>
          </p:cNvPr>
          <p:cNvCxnSpPr>
            <a:cxnSpLocks/>
          </p:cNvCxnSpPr>
          <p:nvPr/>
        </p:nvCxnSpPr>
        <p:spPr>
          <a:xfrm>
            <a:off x="11530333" y="4283240"/>
            <a:ext cx="0" cy="20379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1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E474165-6AC5-A946-39B5-BEC7E4596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F7A0FD7F-A55D-75FD-523E-E3AA4D5E663D}"/>
              </a:ext>
            </a:extLst>
          </p:cNvPr>
          <p:cNvSpPr/>
          <p:nvPr/>
        </p:nvSpPr>
        <p:spPr>
          <a:xfrm>
            <a:off x="629283" y="1213126"/>
            <a:ext cx="5055870" cy="64041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3400" b="1" dirty="0"/>
              <a:t>ELIM değeri, bir giysinin elektrik arkına maruz kaldığında kullanıcının ikinci derece yanık alma olasılığının %0 olduğu en yüksek olay enerji seviyesini (cal/cm² cinsinden) temsil eder. </a:t>
            </a:r>
            <a:br>
              <a:rPr lang="tr-TR" sz="3400" b="1" dirty="0"/>
            </a:br>
            <a:br>
              <a:rPr lang="tr-TR" sz="3400" b="1" dirty="0"/>
            </a:br>
            <a:r>
              <a:rPr lang="tr-TR" sz="3400" b="1" dirty="0"/>
              <a:t>Yani, ELIM değeri, giysinin tamamen güvenli kabul edildiği maksimum enerji seviyesini belirtir.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F0FAC128-67FD-926D-0F5C-D32F31217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393700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553F62E-5DD6-4E90-085A-92B67D4E4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3789947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A9BA89-0EF3-3CD2-F216-E565EAA6B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20" y="3789947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3187FCB3-EB33-D550-77F4-4A280220C700}"/>
              </a:ext>
            </a:extLst>
          </p:cNvPr>
          <p:cNvSpPr/>
          <p:nvPr/>
        </p:nvSpPr>
        <p:spPr>
          <a:xfrm>
            <a:off x="1" y="472797"/>
            <a:ext cx="14630400" cy="524708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00"/>
              </a:lnSpc>
              <a:buNone/>
            </a:pPr>
            <a:r>
              <a:rPr lang="en-US" sz="4000" b="1" dirty="0">
                <a:ea typeface="Prata" pitchFamily="34" charset="-122"/>
                <a:cs typeface="Prata" pitchFamily="34" charset="-120"/>
              </a:rPr>
              <a:t>ELIM (Energy Limit Value)</a:t>
            </a:r>
            <a:endParaRPr lang="en-US" sz="4000" b="1" dirty="0"/>
          </a:p>
        </p:txBody>
      </p:sp>
      <p:graphicFrame>
        <p:nvGraphicFramePr>
          <p:cNvPr id="3" name="Nesne 2">
            <a:extLst>
              <a:ext uri="{FF2B5EF4-FFF2-40B4-BE49-F238E27FC236}">
                <a16:creationId xmlns:a16="http://schemas.microsoft.com/office/drawing/2014/main" id="{B2F0E74F-FA4A-CB43-B12D-06B21320B2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2380144"/>
              </p:ext>
            </p:extLst>
          </p:nvPr>
        </p:nvGraphicFramePr>
        <p:xfrm>
          <a:off x="5945736" y="1022905"/>
          <a:ext cx="8612930" cy="7155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5315961" imgH="12725258" progId="">
                  <p:embed/>
                </p:oleObj>
              </mc:Choice>
              <mc:Fallback>
                <p:oleObj r:id="rId3" imgW="15315961" imgH="12725258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45736" y="1022905"/>
                        <a:ext cx="8612930" cy="7155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369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35495CB-5B6F-F139-1D11-14230D353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720E76C4-4B5D-C887-126F-FB7114C1685F}"/>
              </a:ext>
            </a:extLst>
          </p:cNvPr>
          <p:cNvSpPr/>
          <p:nvPr/>
        </p:nvSpPr>
        <p:spPr>
          <a:xfrm>
            <a:off x="24715" y="472797"/>
            <a:ext cx="14630399" cy="524708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00"/>
              </a:lnSpc>
              <a:buNone/>
            </a:pPr>
            <a:r>
              <a:rPr lang="en-US" sz="4000" b="1" dirty="0">
                <a:ea typeface="Prata" pitchFamily="34" charset="-122"/>
                <a:cs typeface="Prata" pitchFamily="34" charset="-120"/>
              </a:rPr>
              <a:t>HAF (Heat Attenuation Factor)</a:t>
            </a:r>
            <a:endParaRPr lang="en-US" sz="4000" b="1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EC1DDC94-548C-08D5-9033-F744A2BA8552}"/>
              </a:ext>
            </a:extLst>
          </p:cNvPr>
          <p:cNvSpPr/>
          <p:nvPr/>
        </p:nvSpPr>
        <p:spPr>
          <a:xfrm>
            <a:off x="572196" y="1331373"/>
            <a:ext cx="5384482" cy="53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3600" b="1" dirty="0"/>
              <a:t>HAF (Isı Zayıflatma Faktörü), bir malzemenin veya giysinin maruz kaldığı ısıl enerjinin ne kadarını </a:t>
            </a:r>
          </a:p>
          <a:p>
            <a:pPr marL="0" indent="0">
              <a:buNone/>
            </a:pPr>
            <a:r>
              <a:rPr lang="tr-TR" sz="3600" b="1" dirty="0"/>
              <a:t>engellediğini gösteren bir değerdir.</a:t>
            </a:r>
            <a:br>
              <a:rPr lang="tr-TR" sz="3600" b="1" dirty="0"/>
            </a:br>
            <a:br>
              <a:rPr lang="tr-TR" sz="3600" b="1" dirty="0"/>
            </a:br>
            <a:r>
              <a:rPr lang="tr-TR" sz="3600" b="1" dirty="0"/>
              <a:t>Örneğin, HAF değeri %89 olan bir kumaş, gelen ısı enerjisinin %89'unu geri yansıtır ve sadece %11'ini kullanıcısına iletir. </a:t>
            </a:r>
            <a:endParaRPr lang="en-US" sz="3600" b="1" dirty="0"/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822AEC41-C505-1E90-FE54-F8C44691A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393700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34C9113-486F-9A17-7F13-69B5B8E2D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3789947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D2A0E76-3C1C-F6FA-2E4F-5F58385D6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20" y="3789947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BD6B791C-36F3-DCE5-2E80-8AF54C3E6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393700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D7DFE073-2F2B-94F2-6BB3-5E09CCBD3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568" y="1011916"/>
            <a:ext cx="7335229" cy="692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4DE0B41-26F6-05F1-7C92-6F06E10CE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Resim 17">
            <a:extLst>
              <a:ext uri="{FF2B5EF4-FFF2-40B4-BE49-F238E27FC236}">
                <a16:creationId xmlns:a16="http://schemas.microsoft.com/office/drawing/2014/main" id="{65ABA022-09BC-BDA4-B8DC-46CBDDDB4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207"/>
            <a:ext cx="14630399" cy="7754108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6A22D107-1825-C2CF-AD14-BD717F14632B}"/>
              </a:ext>
            </a:extLst>
          </p:cNvPr>
          <p:cNvSpPr/>
          <p:nvPr/>
        </p:nvSpPr>
        <p:spPr>
          <a:xfrm>
            <a:off x="0" y="0"/>
            <a:ext cx="14630399" cy="771525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tr-TR" sz="4000" b="1" dirty="0">
                <a:ea typeface="Prata" pitchFamily="34" charset="-122"/>
                <a:cs typeface="Prata" pitchFamily="34" charset="-120"/>
              </a:rPr>
              <a:t>Test Raporu Sonucu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47886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0" y="833438"/>
            <a:ext cx="14630399" cy="771525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en-US" sz="4000" b="1" dirty="0">
                <a:ea typeface="Prata" pitchFamily="34" charset="-122"/>
                <a:cs typeface="Prata" pitchFamily="34" charset="-120"/>
              </a:rPr>
              <a:t>NFPA 70E </a:t>
            </a:r>
            <a:r>
              <a:rPr lang="en-US" sz="4000" b="1" dirty="0" err="1">
                <a:ea typeface="Prata" pitchFamily="34" charset="-122"/>
                <a:cs typeface="Prata" pitchFamily="34" charset="-120"/>
              </a:rPr>
              <a:t>Sınıflandırması</a:t>
            </a:r>
            <a:r>
              <a:rPr lang="tr-TR" sz="4000" b="1" dirty="0">
                <a:ea typeface="Prata" pitchFamily="34" charset="-122"/>
                <a:cs typeface="Prata" pitchFamily="34" charset="-120"/>
              </a:rPr>
              <a:t> (Tehlike Risk Kategorileri)</a:t>
            </a:r>
            <a:endParaRPr lang="en-US" sz="4000" b="1" dirty="0"/>
          </a:p>
        </p:txBody>
      </p:sp>
      <p:sp>
        <p:nvSpPr>
          <p:cNvPr id="5" name="Shape 2"/>
          <p:cNvSpPr/>
          <p:nvPr/>
        </p:nvSpPr>
        <p:spPr>
          <a:xfrm>
            <a:off x="733409" y="2958695"/>
            <a:ext cx="5012483" cy="3479176"/>
          </a:xfrm>
          <a:prstGeom prst="roundRect">
            <a:avLst>
              <a:gd name="adj" fmla="val 1039"/>
            </a:avLst>
          </a:prstGeom>
          <a:noFill/>
          <a:ln w="15240">
            <a:solidFill>
              <a:srgbClr val="FFFFFF">
                <a:alpha val="24000"/>
              </a:srgbClr>
            </a:solidFill>
            <a:prstDash val="solid"/>
          </a:ln>
        </p:spPr>
        <p:txBody>
          <a:bodyPr/>
          <a:lstStyle/>
          <a:p>
            <a:endParaRPr lang="tr-TR" sz="3600" b="1"/>
          </a:p>
        </p:txBody>
      </p:sp>
      <p:sp>
        <p:nvSpPr>
          <p:cNvPr id="6" name="Shape 3"/>
          <p:cNvSpPr/>
          <p:nvPr/>
        </p:nvSpPr>
        <p:spPr>
          <a:xfrm>
            <a:off x="748650" y="3151356"/>
            <a:ext cx="4991881" cy="53456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tr-TR" sz="3600" b="1" dirty="0"/>
          </a:p>
        </p:txBody>
      </p:sp>
      <p:sp>
        <p:nvSpPr>
          <p:cNvPr id="7" name="Text 4"/>
          <p:cNvSpPr/>
          <p:nvPr/>
        </p:nvSpPr>
        <p:spPr>
          <a:xfrm>
            <a:off x="995465" y="3001251"/>
            <a:ext cx="6617204" cy="706517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r>
              <a:rPr lang="en-US" sz="4000" b="1" dirty="0">
                <a:ea typeface="Raleway" pitchFamily="34" charset="-122"/>
                <a:cs typeface="Raleway" pitchFamily="34" charset="-120"/>
              </a:rPr>
              <a:t>HRC 1</a:t>
            </a:r>
            <a:r>
              <a:rPr lang="tr-TR" sz="4000" b="1" dirty="0">
                <a:ea typeface="Raleway" pitchFamily="34" charset="-122"/>
                <a:cs typeface="Raleway" pitchFamily="34" charset="-120"/>
              </a:rPr>
              <a:t>			</a:t>
            </a:r>
            <a:r>
              <a:rPr lang="tr-TR" sz="4000" b="1" dirty="0"/>
              <a:t>≥ </a:t>
            </a:r>
            <a:r>
              <a:rPr lang="en-US" sz="4000" b="1" dirty="0"/>
              <a:t>4 </a:t>
            </a:r>
            <a:r>
              <a:rPr lang="en-US" sz="4000" b="1" dirty="0" err="1">
                <a:ea typeface="Raleway" pitchFamily="34" charset="-122"/>
                <a:cs typeface="Raleway" pitchFamily="34" charset="-120"/>
              </a:rPr>
              <a:t>cal</a:t>
            </a:r>
            <a:r>
              <a:rPr lang="tr-TR" sz="4000" b="1" dirty="0">
                <a:ea typeface="Raleway" pitchFamily="34" charset="-122"/>
                <a:cs typeface="Raleway" pitchFamily="34" charset="-120"/>
              </a:rPr>
              <a:t> / </a:t>
            </a:r>
            <a:r>
              <a:rPr lang="en-US" sz="4000" b="1" dirty="0">
                <a:ea typeface="Raleway" pitchFamily="34" charset="-122"/>
                <a:cs typeface="Raleway" pitchFamily="34" charset="-120"/>
              </a:rPr>
              <a:t>cm</a:t>
            </a:r>
            <a:r>
              <a:rPr lang="en-US" sz="4000" b="1" baseline="30000" dirty="0">
                <a:ea typeface="Raleway" pitchFamily="34" charset="-122"/>
                <a:cs typeface="Raleway" pitchFamily="34" charset="-120"/>
              </a:rPr>
              <a:t>2</a:t>
            </a:r>
            <a:endParaRPr lang="en-US" sz="4000" b="1" baseline="30000" dirty="0"/>
          </a:p>
          <a:p>
            <a:pPr marL="0" indent="0">
              <a:buNone/>
            </a:pPr>
            <a:endParaRPr lang="en-US" sz="4000" b="1" dirty="0"/>
          </a:p>
        </p:txBody>
      </p:sp>
      <p:sp>
        <p:nvSpPr>
          <p:cNvPr id="8" name="Text 5"/>
          <p:cNvSpPr/>
          <p:nvPr/>
        </p:nvSpPr>
        <p:spPr>
          <a:xfrm>
            <a:off x="4691999" y="3151356"/>
            <a:ext cx="2920670" cy="383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endParaRPr lang="en-US" sz="4000" b="1" baseline="30000" dirty="0"/>
          </a:p>
        </p:txBody>
      </p:sp>
      <p:sp>
        <p:nvSpPr>
          <p:cNvPr id="10" name="Text 7"/>
          <p:cNvSpPr/>
          <p:nvPr/>
        </p:nvSpPr>
        <p:spPr>
          <a:xfrm>
            <a:off x="995465" y="3956729"/>
            <a:ext cx="2920670" cy="383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4000" b="1" dirty="0">
                <a:ea typeface="Raleway" pitchFamily="34" charset="-122"/>
                <a:cs typeface="Raleway" pitchFamily="34" charset="-120"/>
              </a:rPr>
              <a:t>HRC 2</a:t>
            </a:r>
            <a:r>
              <a:rPr lang="tr-TR" sz="4000" b="1" dirty="0">
                <a:ea typeface="Raleway" pitchFamily="34" charset="-122"/>
                <a:cs typeface="Raleway" pitchFamily="34" charset="-120"/>
              </a:rPr>
              <a:t>			</a:t>
            </a:r>
            <a:r>
              <a:rPr lang="tr-TR" sz="4000" b="1" dirty="0"/>
              <a:t>≥ </a:t>
            </a:r>
            <a:r>
              <a:rPr lang="en-US" sz="4000" b="1" dirty="0"/>
              <a:t>8 </a:t>
            </a:r>
            <a:r>
              <a:rPr lang="en-US" sz="4000" b="1" dirty="0" err="1">
                <a:ea typeface="Raleway" pitchFamily="34" charset="-122"/>
                <a:cs typeface="Raleway" pitchFamily="34" charset="-120"/>
              </a:rPr>
              <a:t>cal</a:t>
            </a:r>
            <a:r>
              <a:rPr lang="tr-TR" sz="4000" b="1" dirty="0">
                <a:ea typeface="Raleway" pitchFamily="34" charset="-122"/>
                <a:cs typeface="Raleway" pitchFamily="34" charset="-120"/>
              </a:rPr>
              <a:t> / </a:t>
            </a:r>
            <a:r>
              <a:rPr lang="en-US" sz="4000" b="1" dirty="0">
                <a:ea typeface="Raleway" pitchFamily="34" charset="-122"/>
                <a:cs typeface="Raleway" pitchFamily="34" charset="-120"/>
              </a:rPr>
              <a:t>cm</a:t>
            </a:r>
            <a:r>
              <a:rPr lang="en-US" sz="4000" b="1" baseline="30000" dirty="0">
                <a:ea typeface="Raleway" pitchFamily="34" charset="-122"/>
                <a:cs typeface="Raleway" pitchFamily="34" charset="-120"/>
              </a:rPr>
              <a:t>2</a:t>
            </a:r>
            <a:endParaRPr lang="en-US" sz="4000" b="1" baseline="30000" dirty="0"/>
          </a:p>
          <a:p>
            <a:pPr marL="0" indent="0">
              <a:buNone/>
            </a:pPr>
            <a:endParaRPr lang="en-US" sz="4000" b="1" dirty="0"/>
          </a:p>
        </p:txBody>
      </p:sp>
      <p:sp>
        <p:nvSpPr>
          <p:cNvPr id="11" name="Text 8"/>
          <p:cNvSpPr/>
          <p:nvPr/>
        </p:nvSpPr>
        <p:spPr>
          <a:xfrm>
            <a:off x="4691999" y="3857873"/>
            <a:ext cx="2920670" cy="383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endParaRPr lang="en-US" sz="4000" b="1" baseline="30000" dirty="0"/>
          </a:p>
        </p:txBody>
      </p:sp>
      <p:sp>
        <p:nvSpPr>
          <p:cNvPr id="12" name="Shape 9"/>
          <p:cNvSpPr/>
          <p:nvPr/>
        </p:nvSpPr>
        <p:spPr>
          <a:xfrm>
            <a:off x="748650" y="4564390"/>
            <a:ext cx="4991881" cy="53456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tr-TR" sz="3600" b="1"/>
          </a:p>
        </p:txBody>
      </p:sp>
      <p:sp>
        <p:nvSpPr>
          <p:cNvPr id="13" name="Text 10"/>
          <p:cNvSpPr/>
          <p:nvPr/>
        </p:nvSpPr>
        <p:spPr>
          <a:xfrm>
            <a:off x="995465" y="4786814"/>
            <a:ext cx="6617204" cy="667921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r>
              <a:rPr lang="en-US" sz="4000" b="1" dirty="0">
                <a:ea typeface="Raleway" pitchFamily="34" charset="-122"/>
                <a:cs typeface="Raleway" pitchFamily="34" charset="-120"/>
              </a:rPr>
              <a:t>HRC 3</a:t>
            </a:r>
            <a:r>
              <a:rPr lang="tr-TR" sz="4000" b="1" dirty="0">
                <a:ea typeface="Raleway" pitchFamily="34" charset="-122"/>
                <a:cs typeface="Raleway" pitchFamily="34" charset="-120"/>
              </a:rPr>
              <a:t>			</a:t>
            </a:r>
            <a:r>
              <a:rPr lang="tr-TR" sz="4000" b="1" dirty="0"/>
              <a:t>≥ </a:t>
            </a:r>
            <a:r>
              <a:rPr lang="en-US" sz="4000" b="1" dirty="0"/>
              <a:t>25 </a:t>
            </a:r>
            <a:r>
              <a:rPr lang="en-US" sz="4000" b="1" dirty="0" err="1">
                <a:ea typeface="Raleway" pitchFamily="34" charset="-122"/>
                <a:cs typeface="Raleway" pitchFamily="34" charset="-120"/>
              </a:rPr>
              <a:t>cal</a:t>
            </a:r>
            <a:r>
              <a:rPr lang="tr-TR" sz="4000" b="1" dirty="0">
                <a:ea typeface="Raleway" pitchFamily="34" charset="-122"/>
                <a:cs typeface="Raleway" pitchFamily="34" charset="-120"/>
              </a:rPr>
              <a:t> / </a:t>
            </a:r>
            <a:r>
              <a:rPr lang="en-US" sz="4000" b="1" dirty="0">
                <a:ea typeface="Raleway" pitchFamily="34" charset="-122"/>
                <a:cs typeface="Raleway" pitchFamily="34" charset="-120"/>
              </a:rPr>
              <a:t>cm</a:t>
            </a:r>
            <a:r>
              <a:rPr lang="en-US" sz="4000" b="1" baseline="30000" dirty="0">
                <a:ea typeface="Raleway" pitchFamily="34" charset="-122"/>
                <a:cs typeface="Raleway" pitchFamily="34" charset="-120"/>
              </a:rPr>
              <a:t>2</a:t>
            </a:r>
            <a:endParaRPr lang="en-US" sz="4000" b="1" dirty="0"/>
          </a:p>
        </p:txBody>
      </p:sp>
      <p:sp>
        <p:nvSpPr>
          <p:cNvPr id="14" name="Text 11"/>
          <p:cNvSpPr/>
          <p:nvPr/>
        </p:nvSpPr>
        <p:spPr>
          <a:xfrm>
            <a:off x="4691999" y="4564390"/>
            <a:ext cx="2920670" cy="383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endParaRPr lang="en-US" sz="4000" b="1" baseline="30000" dirty="0"/>
          </a:p>
        </p:txBody>
      </p:sp>
      <p:sp>
        <p:nvSpPr>
          <p:cNvPr id="16" name="Text 13"/>
          <p:cNvSpPr/>
          <p:nvPr/>
        </p:nvSpPr>
        <p:spPr>
          <a:xfrm>
            <a:off x="995465" y="5653968"/>
            <a:ext cx="2920670" cy="383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4000" b="1" dirty="0">
                <a:ea typeface="Raleway" pitchFamily="34" charset="-122"/>
                <a:cs typeface="Raleway" pitchFamily="34" charset="-120"/>
              </a:rPr>
              <a:t>HRC 4</a:t>
            </a:r>
            <a:r>
              <a:rPr lang="tr-TR" sz="4000" b="1" dirty="0">
                <a:ea typeface="Raleway" pitchFamily="34" charset="-122"/>
                <a:cs typeface="Raleway" pitchFamily="34" charset="-120"/>
              </a:rPr>
              <a:t>			</a:t>
            </a:r>
            <a:r>
              <a:rPr lang="tr-TR" sz="4000" b="1" dirty="0"/>
              <a:t>≥ </a:t>
            </a:r>
            <a:r>
              <a:rPr lang="en-US" sz="4000" b="1" dirty="0"/>
              <a:t>40 </a:t>
            </a:r>
            <a:r>
              <a:rPr lang="en-US" sz="4000" b="1" dirty="0" err="1">
                <a:ea typeface="Raleway" pitchFamily="34" charset="-122"/>
                <a:cs typeface="Raleway" pitchFamily="34" charset="-120"/>
              </a:rPr>
              <a:t>cal</a:t>
            </a:r>
            <a:r>
              <a:rPr lang="tr-TR" sz="4000" b="1" dirty="0">
                <a:ea typeface="Raleway" pitchFamily="34" charset="-122"/>
                <a:cs typeface="Raleway" pitchFamily="34" charset="-120"/>
              </a:rPr>
              <a:t> / </a:t>
            </a:r>
            <a:r>
              <a:rPr lang="en-US" sz="4000" b="1" dirty="0">
                <a:ea typeface="Raleway" pitchFamily="34" charset="-122"/>
                <a:cs typeface="Raleway" pitchFamily="34" charset="-120"/>
              </a:rPr>
              <a:t>cm</a:t>
            </a:r>
            <a:r>
              <a:rPr lang="en-US" sz="4000" b="1" baseline="30000" dirty="0">
                <a:ea typeface="Raleway" pitchFamily="34" charset="-122"/>
                <a:cs typeface="Raleway" pitchFamily="34" charset="-120"/>
              </a:rPr>
              <a:t>2</a:t>
            </a:r>
            <a:endParaRPr lang="en-US" sz="4000" b="1" baseline="30000" dirty="0"/>
          </a:p>
          <a:p>
            <a:pPr marL="0" indent="0">
              <a:buNone/>
            </a:pPr>
            <a:endParaRPr lang="en-US" sz="4000" b="1" dirty="0"/>
          </a:p>
        </p:txBody>
      </p:sp>
      <p:sp>
        <p:nvSpPr>
          <p:cNvPr id="17" name="Text 14"/>
          <p:cNvSpPr/>
          <p:nvPr/>
        </p:nvSpPr>
        <p:spPr>
          <a:xfrm>
            <a:off x="4691999" y="5270907"/>
            <a:ext cx="2920670" cy="383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endParaRPr lang="en-US" sz="4000" b="1" baseline="30000" dirty="0"/>
          </a:p>
        </p:txBody>
      </p:sp>
      <p:pic>
        <p:nvPicPr>
          <p:cNvPr id="4098" name="Picture 2" descr="NFPA 70E, Standard for Electrical Safety in the Workplace, 2024 Edition :  National Fire Protection Association (NFPA): Amazon.com.tr: Kitap">
            <a:extLst>
              <a:ext uri="{FF2B5EF4-FFF2-40B4-BE49-F238E27FC236}">
                <a16:creationId xmlns:a16="http://schemas.microsoft.com/office/drawing/2014/main" id="{C4734175-694C-4173-5DC3-01B509E40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580" y="1604963"/>
            <a:ext cx="5134820" cy="66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>
            <a:extLst>
              <a:ext uri="{FF2B5EF4-FFF2-40B4-BE49-F238E27FC236}">
                <a16:creationId xmlns:a16="http://schemas.microsoft.com/office/drawing/2014/main" id="{3BC22220-7EB3-220D-365E-DADEC74BFCFC}"/>
              </a:ext>
            </a:extLst>
          </p:cNvPr>
          <p:cNvSpPr/>
          <p:nvPr/>
        </p:nvSpPr>
        <p:spPr>
          <a:xfrm>
            <a:off x="0" y="3034"/>
            <a:ext cx="14630400" cy="893803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 err="1">
                <a:ea typeface="+mj-ea"/>
                <a:cs typeface="+mj-cs"/>
              </a:rPr>
              <a:t>Örnek</a:t>
            </a:r>
            <a:r>
              <a:rPr lang="en-US" sz="4000" b="1" kern="1200" dirty="0">
                <a:ea typeface="+mj-ea"/>
                <a:cs typeface="+mj-cs"/>
              </a:rPr>
              <a:t> Basit Risk </a:t>
            </a:r>
            <a:r>
              <a:rPr lang="en-US" sz="4000" b="1" kern="1200" dirty="0" err="1">
                <a:ea typeface="+mj-ea"/>
                <a:cs typeface="+mj-cs"/>
              </a:rPr>
              <a:t>Değerlendirme</a:t>
            </a:r>
            <a:r>
              <a:rPr lang="en-US" sz="4000" b="1" kern="1200" dirty="0">
                <a:ea typeface="+mj-ea"/>
                <a:cs typeface="+mj-cs"/>
              </a:rPr>
              <a:t> </a:t>
            </a:r>
            <a:r>
              <a:rPr lang="en-US" sz="4000" b="1" kern="1200" dirty="0" err="1">
                <a:ea typeface="+mj-ea"/>
                <a:cs typeface="+mj-cs"/>
              </a:rPr>
              <a:t>Tablosu</a:t>
            </a:r>
            <a:endParaRPr lang="en-US" sz="4000" b="1" kern="1200" dirty="0">
              <a:ea typeface="+mj-ea"/>
              <a:cs typeface="+mj-cs"/>
            </a:endParaRP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0BC66845-89A0-5E9E-6C1E-59128B48C7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607753"/>
              </p:ext>
            </p:extLst>
          </p:nvPr>
        </p:nvGraphicFramePr>
        <p:xfrm>
          <a:off x="0" y="896837"/>
          <a:ext cx="14630401" cy="7380537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76124">
                  <a:extLst>
                    <a:ext uri="{9D8B030D-6E8A-4147-A177-3AD203B41FA5}">
                      <a16:colId xmlns:a16="http://schemas.microsoft.com/office/drawing/2014/main" val="1049083831"/>
                    </a:ext>
                  </a:extLst>
                </a:gridCol>
                <a:gridCol w="6341130">
                  <a:extLst>
                    <a:ext uri="{9D8B030D-6E8A-4147-A177-3AD203B41FA5}">
                      <a16:colId xmlns:a16="http://schemas.microsoft.com/office/drawing/2014/main" val="1826183664"/>
                    </a:ext>
                  </a:extLst>
                </a:gridCol>
                <a:gridCol w="6213147">
                  <a:extLst>
                    <a:ext uri="{9D8B030D-6E8A-4147-A177-3AD203B41FA5}">
                      <a16:colId xmlns:a16="http://schemas.microsoft.com/office/drawing/2014/main" val="2859623586"/>
                    </a:ext>
                  </a:extLst>
                </a:gridCol>
              </a:tblGrid>
              <a:tr h="4087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solidFill>
                            <a:schemeClr val="tx1"/>
                          </a:solidFill>
                          <a:effectLst/>
                        </a:rPr>
                        <a:t>Risk Seviyesi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solidFill>
                            <a:schemeClr val="tx1"/>
                          </a:solidFill>
                          <a:effectLst/>
                        </a:rPr>
                        <a:t>Örnek Çalışma Durumları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solidFill>
                            <a:schemeClr val="tx1"/>
                          </a:solidFill>
                          <a:effectLst/>
                        </a:rPr>
                        <a:t>Önerilen KKD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extLst>
                  <a:ext uri="{0D108BD9-81ED-4DB2-BD59-A6C34878D82A}">
                    <a16:rowId xmlns:a16="http://schemas.microsoft.com/office/drawing/2014/main" val="2293540199"/>
                  </a:ext>
                </a:extLst>
              </a:tr>
              <a:tr h="15528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solidFill>
                            <a:schemeClr val="tx1"/>
                          </a:solidFill>
                          <a:effectLst/>
                        </a:rPr>
                        <a:t>Düşük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</a:rPr>
                        <a:t>Düşük voltajda küçük tamir işleri, bakım çalışmaları</a:t>
                      </a:r>
                      <a:endParaRPr lang="tr-TR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>
                          <a:effectLst/>
                        </a:rPr>
                        <a:t>- Hafif alev dayanıklı giysiler (ATPV ≥ 4 cal/cm²) </a:t>
                      </a:r>
                      <a:br>
                        <a:rPr lang="tr-TR" sz="2000" b="1">
                          <a:effectLst/>
                        </a:rPr>
                      </a:br>
                      <a:r>
                        <a:rPr lang="tr-TR" sz="2000" b="1">
                          <a:effectLst/>
                        </a:rPr>
                        <a:t>- İzole eldivenler </a:t>
                      </a:r>
                      <a:br>
                        <a:rPr lang="tr-TR" sz="2000" b="1">
                          <a:effectLst/>
                        </a:rPr>
                      </a:br>
                      <a:r>
                        <a:rPr lang="tr-TR" sz="2000" b="1">
                          <a:effectLst/>
                        </a:rPr>
                        <a:t>- Koruyucu gözlük </a:t>
                      </a:r>
                      <a:br>
                        <a:rPr lang="tr-TR" sz="2000" b="1">
                          <a:effectLst/>
                        </a:rPr>
                      </a:br>
                      <a:r>
                        <a:rPr lang="tr-TR" sz="2000" b="1">
                          <a:effectLst/>
                        </a:rPr>
                        <a:t>- Koruyucu başlık ve ayakkabı</a:t>
                      </a:r>
                      <a:endParaRPr lang="tr-TR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extLst>
                  <a:ext uri="{0D108BD9-81ED-4DB2-BD59-A6C34878D82A}">
                    <a16:rowId xmlns:a16="http://schemas.microsoft.com/office/drawing/2014/main" val="1600624780"/>
                  </a:ext>
                </a:extLst>
              </a:tr>
              <a:tr h="15528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solidFill>
                            <a:schemeClr val="tx1"/>
                          </a:solidFill>
                          <a:effectLst/>
                        </a:rPr>
                        <a:t>Orta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</a:rPr>
                        <a:t>Orta voltajda kablo döşeme ve bağlantı işleri, orta ölçekli bakım</a:t>
                      </a:r>
                      <a:endParaRPr lang="tr-TR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>
                          <a:effectLst/>
                        </a:rPr>
                        <a:t>- Orta seviye alev dayanıklı giysiler (ATPV ≥ 8 cal/cm²) </a:t>
                      </a:r>
                      <a:br>
                        <a:rPr lang="tr-TR" sz="2000" b="1">
                          <a:effectLst/>
                        </a:rPr>
                      </a:br>
                      <a:r>
                        <a:rPr lang="tr-TR" sz="2000" b="1">
                          <a:effectLst/>
                        </a:rPr>
                        <a:t>- Elektriksel yalıtkan eldivenler </a:t>
                      </a:r>
                      <a:br>
                        <a:rPr lang="tr-TR" sz="2000" b="1">
                          <a:effectLst/>
                        </a:rPr>
                      </a:br>
                      <a:r>
                        <a:rPr lang="tr-TR" sz="2000" b="1">
                          <a:effectLst/>
                        </a:rPr>
                        <a:t>- Tam yüz koruyucu başlık </a:t>
                      </a:r>
                      <a:br>
                        <a:rPr lang="tr-TR" sz="2000" b="1">
                          <a:effectLst/>
                        </a:rPr>
                      </a:br>
                      <a:r>
                        <a:rPr lang="tr-TR" sz="2000" b="1">
                          <a:effectLst/>
                        </a:rPr>
                        <a:t>- İzole ayakkabı ve koruyucu başlık</a:t>
                      </a:r>
                      <a:endParaRPr lang="tr-TR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extLst>
                  <a:ext uri="{0D108BD9-81ED-4DB2-BD59-A6C34878D82A}">
                    <a16:rowId xmlns:a16="http://schemas.microsoft.com/office/drawing/2014/main" val="681877679"/>
                  </a:ext>
                </a:extLst>
              </a:tr>
              <a:tr h="19263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solidFill>
                            <a:schemeClr val="tx1"/>
                          </a:solidFill>
                          <a:effectLst/>
                        </a:rPr>
                        <a:t>Yüksek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</a:rPr>
                        <a:t>Yüksek voltajlı sistemlerde çalışmak, büyük ölçekli bakım ve onarım işleri</a:t>
                      </a:r>
                      <a:endParaRPr lang="tr-TR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</a:rPr>
                        <a:t>- Yüksek performanslı alev dayanıklı giysiler (ATPV ≥ 25 cal/cm²) </a:t>
                      </a:r>
                      <a:br>
                        <a:rPr lang="tr-TR" sz="2000" b="1" dirty="0">
                          <a:effectLst/>
                        </a:rPr>
                      </a:br>
                      <a:r>
                        <a:rPr lang="tr-TR" sz="2000" b="1" dirty="0">
                          <a:effectLst/>
                        </a:rPr>
                        <a:t>- Elektriksel yalıtkan eldivenler </a:t>
                      </a:r>
                      <a:br>
                        <a:rPr lang="tr-TR" sz="2000" b="1" dirty="0">
                          <a:effectLst/>
                        </a:rPr>
                      </a:br>
                      <a:r>
                        <a:rPr lang="tr-TR" sz="2000" b="1" dirty="0">
                          <a:effectLst/>
                        </a:rPr>
                        <a:t>- Tam yüz koruyucu başlık ve göz koruması </a:t>
                      </a:r>
                      <a:br>
                        <a:rPr lang="tr-TR" sz="2000" b="1" dirty="0">
                          <a:effectLst/>
                        </a:rPr>
                      </a:br>
                      <a:r>
                        <a:rPr lang="tr-TR" sz="2000" b="1" dirty="0">
                          <a:effectLst/>
                        </a:rPr>
                        <a:t>- Isıya dayanıklı botlar</a:t>
                      </a:r>
                      <a:endParaRPr lang="tr-TR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extLst>
                  <a:ext uri="{0D108BD9-81ED-4DB2-BD59-A6C34878D82A}">
                    <a16:rowId xmlns:a16="http://schemas.microsoft.com/office/drawing/2014/main" val="163719413"/>
                  </a:ext>
                </a:extLst>
              </a:tr>
              <a:tr h="19263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solidFill>
                            <a:schemeClr val="tx1"/>
                          </a:solidFill>
                          <a:effectLst/>
                        </a:rPr>
                        <a:t>Çok Yüksek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>
                          <a:effectLst/>
                        </a:rPr>
                        <a:t>Yüksek voltajlı canlı hat üzerinde çalışma, büyük arıza giderme işlemleri</a:t>
                      </a:r>
                      <a:endParaRPr lang="tr-TR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</a:rPr>
                        <a:t>- En üst düzey alev dayanıklı giysiler (ATPV ≥ 40 cal/cm²) </a:t>
                      </a:r>
                      <a:br>
                        <a:rPr lang="tr-TR" sz="2000" b="1" dirty="0">
                          <a:effectLst/>
                        </a:rPr>
                      </a:br>
                      <a:r>
                        <a:rPr lang="tr-TR" sz="2000" b="1" dirty="0">
                          <a:effectLst/>
                        </a:rPr>
                        <a:t>- Yalıtkan, ısı ve kimyasallara dayanıklı eldivenler </a:t>
                      </a:r>
                      <a:br>
                        <a:rPr lang="tr-TR" sz="2000" b="1" dirty="0">
                          <a:effectLst/>
                        </a:rPr>
                      </a:br>
                      <a:r>
                        <a:rPr lang="tr-TR" sz="2000" b="1" dirty="0">
                          <a:effectLst/>
                        </a:rPr>
                        <a:t>- Tam kapalı yüz koruyucu ve başlık </a:t>
                      </a:r>
                      <a:br>
                        <a:rPr lang="tr-TR" sz="2000" b="1" dirty="0">
                          <a:effectLst/>
                        </a:rPr>
                      </a:br>
                      <a:r>
                        <a:rPr lang="tr-TR" sz="2000" b="1" dirty="0">
                          <a:effectLst/>
                        </a:rPr>
                        <a:t>- Tam koruyucu giysi (yüz, eller ve ayaklar dahil) </a:t>
                      </a:r>
                      <a:br>
                        <a:rPr lang="tr-TR" sz="2000" b="1" dirty="0">
                          <a:effectLst/>
                        </a:rPr>
                      </a:br>
                      <a:r>
                        <a:rPr lang="tr-TR" sz="2000" b="1" dirty="0">
                          <a:effectLst/>
                        </a:rPr>
                        <a:t>- Yalıtkan mat ve ekipmanlarla çalışma</a:t>
                      </a:r>
                      <a:endParaRPr lang="tr-TR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extLst>
                  <a:ext uri="{0D108BD9-81ED-4DB2-BD59-A6C34878D82A}">
                    <a16:rowId xmlns:a16="http://schemas.microsoft.com/office/drawing/2014/main" val="642865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633255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0FF944A-09E3-D911-75BC-00D606315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952"/>
            <a:ext cx="14630400" cy="735742"/>
          </a:xfrm>
          <a:solidFill>
            <a:schemeClr val="accent4"/>
          </a:solidFill>
        </p:spPr>
        <p:txBody>
          <a:bodyPr anchor="ctr">
            <a:normAutofit/>
          </a:bodyPr>
          <a:lstStyle/>
          <a:p>
            <a:pPr algn="ctr"/>
            <a:r>
              <a:rPr lang="en-US" sz="4000" b="1" dirty="0" err="1">
                <a:latin typeface="+mn-lt"/>
              </a:rPr>
              <a:t>Hesaplama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Yapılırken</a:t>
            </a:r>
            <a:r>
              <a:rPr lang="en-US" sz="4000" b="1" dirty="0">
                <a:latin typeface="+mn-lt"/>
              </a:rPr>
              <a:t> Hangi </a:t>
            </a:r>
            <a:r>
              <a:rPr lang="en-US" sz="4000" b="1" dirty="0" err="1">
                <a:latin typeface="+mn-lt"/>
              </a:rPr>
              <a:t>Faktörler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Dikkate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Alınır</a:t>
            </a:r>
            <a:r>
              <a:rPr lang="en-US" sz="4000" b="1" dirty="0">
                <a:latin typeface="+mn-lt"/>
              </a:rPr>
              <a:t>?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E7CF3264-0AB1-C4FE-CFD9-0F2305CCB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52" y="941510"/>
            <a:ext cx="10373361" cy="6664883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D251151-756D-25BD-C913-E20CEC445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17059" y="2417736"/>
            <a:ext cx="5672378" cy="4572000"/>
          </a:xfrm>
        </p:spPr>
        <p:txBody>
          <a:bodyPr>
            <a:normAutofit lnSpcReduction="10000"/>
          </a:bodyPr>
          <a:lstStyle/>
          <a:p>
            <a:r>
              <a:rPr lang="en-US" sz="3600" b="1" dirty="0" err="1"/>
              <a:t>Gerilim</a:t>
            </a:r>
            <a:r>
              <a:rPr lang="en-US" sz="3600" b="1" dirty="0"/>
              <a:t> </a:t>
            </a:r>
            <a:r>
              <a:rPr lang="en-US" sz="3600" b="1" dirty="0" err="1"/>
              <a:t>Seviyesi</a:t>
            </a:r>
            <a:endParaRPr lang="en-US" sz="3600" b="1" dirty="0"/>
          </a:p>
          <a:p>
            <a:r>
              <a:rPr lang="en-US" sz="3600" b="1" dirty="0" err="1"/>
              <a:t>Akım</a:t>
            </a:r>
            <a:r>
              <a:rPr lang="en-US" sz="3600" b="1" dirty="0"/>
              <a:t> </a:t>
            </a:r>
            <a:r>
              <a:rPr lang="en-US" sz="3600" b="1" dirty="0" err="1"/>
              <a:t>Şiddeti</a:t>
            </a:r>
            <a:endParaRPr lang="en-US" sz="3600" b="1" dirty="0"/>
          </a:p>
          <a:p>
            <a:r>
              <a:rPr lang="en-US" sz="3600" b="1" dirty="0"/>
              <a:t>Ark </a:t>
            </a:r>
            <a:r>
              <a:rPr lang="en-US" sz="3600" b="1" dirty="0" err="1"/>
              <a:t>Süresi</a:t>
            </a:r>
            <a:endParaRPr lang="en-US" sz="3600" b="1" dirty="0"/>
          </a:p>
          <a:p>
            <a:r>
              <a:rPr lang="en-US" sz="3600" b="1" dirty="0" err="1"/>
              <a:t>Çalışma</a:t>
            </a:r>
            <a:r>
              <a:rPr lang="en-US" sz="3600" b="1" dirty="0"/>
              <a:t> </a:t>
            </a:r>
            <a:r>
              <a:rPr lang="en-US" sz="3600" b="1" dirty="0" err="1"/>
              <a:t>mesafesi</a:t>
            </a:r>
            <a:endParaRPr lang="en-US" sz="3600" b="1" dirty="0"/>
          </a:p>
          <a:p>
            <a:r>
              <a:rPr lang="en-US" sz="3600" b="1" dirty="0"/>
              <a:t>Olay </a:t>
            </a:r>
            <a:r>
              <a:rPr lang="en-US" sz="3600" b="1" dirty="0" err="1"/>
              <a:t>Enerjisi</a:t>
            </a:r>
            <a:endParaRPr lang="en-US" sz="3600" b="1" dirty="0"/>
          </a:p>
          <a:p>
            <a:r>
              <a:rPr lang="en-US" sz="3600" b="1" dirty="0" err="1"/>
              <a:t>Çevresel</a:t>
            </a:r>
            <a:r>
              <a:rPr lang="en-US" sz="3600" b="1" dirty="0"/>
              <a:t> </a:t>
            </a:r>
            <a:r>
              <a:rPr lang="en-US" sz="3600" b="1" dirty="0" err="1"/>
              <a:t>Koşullar</a:t>
            </a:r>
            <a:endParaRPr lang="en-US" sz="3600" b="1" dirty="0"/>
          </a:p>
          <a:p>
            <a:r>
              <a:rPr lang="en-US" sz="3600" b="1" dirty="0" err="1"/>
              <a:t>Ekipmanın</a:t>
            </a:r>
            <a:r>
              <a:rPr lang="en-US" sz="3600" b="1" dirty="0"/>
              <a:t> </a:t>
            </a:r>
            <a:r>
              <a:rPr lang="en-US" sz="3600" b="1" dirty="0" err="1"/>
              <a:t>ebatları</a:t>
            </a:r>
            <a:r>
              <a:rPr lang="en-US" sz="3600" b="1" dirty="0"/>
              <a:t>, </a:t>
            </a:r>
            <a:r>
              <a:rPr lang="en-US" sz="3600" b="1" dirty="0" err="1"/>
              <a:t>türü</a:t>
            </a:r>
            <a:r>
              <a:rPr lang="en-US" sz="3600" b="1" dirty="0"/>
              <a:t> vb.</a:t>
            </a:r>
          </a:p>
        </p:txBody>
      </p:sp>
    </p:spTree>
    <p:extLst>
      <p:ext uri="{BB962C8B-B14F-4D97-AF65-F5344CB8AC3E}">
        <p14:creationId xmlns:p14="http://schemas.microsoft.com/office/powerpoint/2010/main" val="154651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079" y="0"/>
            <a:ext cx="14726580" cy="828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1CC9D589-D52F-D1CD-8149-CCDC0E8D51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Text 1">
            <a:extLst>
              <a:ext uri="{FF2B5EF4-FFF2-40B4-BE49-F238E27FC236}">
                <a16:creationId xmlns:a16="http://schemas.microsoft.com/office/drawing/2014/main" id="{C41E96DA-8BCA-8FC0-8461-6D8E808C6406}"/>
              </a:ext>
            </a:extLst>
          </p:cNvPr>
          <p:cNvSpPr/>
          <p:nvPr/>
        </p:nvSpPr>
        <p:spPr>
          <a:xfrm>
            <a:off x="4883259" y="3828278"/>
            <a:ext cx="4863882" cy="8197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tr-TR" sz="8800" dirty="0">
                <a:solidFill>
                  <a:srgbClr val="FFD13C"/>
                </a:solidFill>
                <a:latin typeface="Kenyan Coffee" panose="02000400000000000000" pitchFamily="2" charset="0"/>
              </a:rPr>
              <a:t>ELECTPRO</a:t>
            </a:r>
            <a:r>
              <a:rPr lang="tr-TR" sz="8800" b="1" baseline="30000" dirty="0">
                <a:solidFill>
                  <a:srgbClr val="FFD13C"/>
                </a:solidFill>
                <a:latin typeface="Kenyan Coffee" panose="02000400000000000000" pitchFamily="2" charset="0"/>
              </a:rPr>
              <a:t>®</a:t>
            </a:r>
            <a:endParaRPr lang="en-US" sz="8800" baseline="30000" dirty="0">
              <a:solidFill>
                <a:srgbClr val="FFD13C"/>
              </a:solidFill>
              <a:latin typeface="Kenyan Coffee" panose="02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28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">
        <p:fade/>
      </p:transition>
    </mc:Choice>
    <mc:Fallback xmlns="">
      <p:transition spd="med" advClick="0" advTm="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Resim 15">
            <a:extLst>
              <a:ext uri="{FF2B5EF4-FFF2-40B4-BE49-F238E27FC236}">
                <a16:creationId xmlns:a16="http://schemas.microsoft.com/office/drawing/2014/main" id="{C32B1FD2-9349-238B-ED61-5B1DBA59C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4649076" cy="822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32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5BA1AA75-5308-D333-42B4-13AAA6F47B7E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E7F38B0-AEA0-C87D-78DB-2E0482339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667" y="2195636"/>
            <a:ext cx="10645184" cy="6033964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2B1373C8-64E6-8C9F-0C9D-F02277BD886A}"/>
              </a:ext>
            </a:extLst>
          </p:cNvPr>
          <p:cNvSpPr/>
          <p:nvPr/>
        </p:nvSpPr>
        <p:spPr>
          <a:xfrm>
            <a:off x="0" y="218797"/>
            <a:ext cx="14525625" cy="1557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tr-TR" sz="4000" b="1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Katılımınız için teşekkür ederim.</a:t>
            </a:r>
          </a:p>
          <a:p>
            <a:pPr marL="0" indent="0" algn="ctr">
              <a:lnSpc>
                <a:spcPts val="6050"/>
              </a:lnSpc>
              <a:buNone/>
            </a:pPr>
            <a:r>
              <a:rPr lang="tr-TR" sz="2800" dirty="0">
                <a:solidFill>
                  <a:schemeClr val="bg1"/>
                </a:solidFill>
              </a:rPr>
              <a:t>Ürünlerimizi incelemek ve daha detaylı bilgi almak için standımıza davetlisiniz. </a:t>
            </a:r>
          </a:p>
          <a:p>
            <a:pPr marL="0" indent="0" algn="ctr">
              <a:lnSpc>
                <a:spcPts val="6050"/>
              </a:lnSpc>
              <a:buNone/>
            </a:pP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B419008C-AAD0-CF75-1023-4EB36E2D38B9}"/>
              </a:ext>
            </a:extLst>
          </p:cNvPr>
          <p:cNvSpPr/>
          <p:nvPr/>
        </p:nvSpPr>
        <p:spPr>
          <a:xfrm>
            <a:off x="78161" y="7417500"/>
            <a:ext cx="1914447" cy="8197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tr-TR" sz="4800" dirty="0">
                <a:solidFill>
                  <a:srgbClr val="FFD13C"/>
                </a:solidFill>
                <a:latin typeface="Kenyan Coffee" panose="02000400000000000000" pitchFamily="2" charset="0"/>
              </a:rPr>
              <a:t>ELECTPRO</a:t>
            </a:r>
            <a:r>
              <a:rPr lang="tr-TR" sz="4800" b="1" baseline="30000" dirty="0">
                <a:solidFill>
                  <a:srgbClr val="FFD13C"/>
                </a:solidFill>
                <a:latin typeface="Kenyan Coffee" panose="02000400000000000000" pitchFamily="2" charset="0"/>
              </a:rPr>
              <a:t>®</a:t>
            </a:r>
            <a:endParaRPr lang="en-US" sz="4800" baseline="30000" dirty="0">
              <a:solidFill>
                <a:srgbClr val="FFD13C"/>
              </a:solidFill>
              <a:latin typeface="Kenyan Coffee" panose="02000400000000000000" pitchFamily="2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AA17081-B9AE-ED58-F7E0-EB79714F2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88139" y="5232801"/>
            <a:ext cx="1837487" cy="277800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E4675F6-3166-0FE5-EA06-C6582963C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14549" y="5075650"/>
            <a:ext cx="2889530" cy="2935154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52892740-5C4B-ACB0-0363-B6FBAB6C0EC6}"/>
              </a:ext>
            </a:extLst>
          </p:cNvPr>
          <p:cNvSpPr txBox="1"/>
          <p:nvPr/>
        </p:nvSpPr>
        <p:spPr>
          <a:xfrm rot="16200000">
            <a:off x="-2371051" y="3822412"/>
            <a:ext cx="61373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200" dirty="0">
                <a:solidFill>
                  <a:schemeClr val="accent4"/>
                </a:solidFill>
              </a:rPr>
              <a:t>“Koruma önceliğiniz olsun!” </a:t>
            </a:r>
          </a:p>
        </p:txBody>
      </p:sp>
    </p:spTree>
    <p:extLst>
      <p:ext uri="{BB962C8B-B14F-4D97-AF65-F5344CB8AC3E}">
        <p14:creationId xmlns:p14="http://schemas.microsoft.com/office/powerpoint/2010/main" val="80486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1CC9D589-D52F-D1CD-8149-CCDC0E8D51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D066F24D-EE11-3D4F-EE8E-63465D8EC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702" y="3220859"/>
            <a:ext cx="2466996" cy="178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4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">
        <p:fade/>
      </p:transition>
    </mc:Choice>
    <mc:Fallback xmlns="">
      <p:transition spd="med" advClick="0" advTm="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otection_against_electric_arc_flash_HSME_2683">
            <a:extLst>
              <a:ext uri="{FF2B5EF4-FFF2-40B4-BE49-F238E27FC236}">
                <a16:creationId xmlns:a16="http://schemas.microsoft.com/office/drawing/2014/main" id="{64486214-2499-3EFB-1BDD-22581CD7D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3" y="0"/>
            <a:ext cx="14978743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0"/>
          <p:cNvSpPr/>
          <p:nvPr/>
        </p:nvSpPr>
        <p:spPr>
          <a:xfrm>
            <a:off x="-348343" y="231588"/>
            <a:ext cx="14978743" cy="740870"/>
          </a:xfrm>
          <a:prstGeom prst="rect">
            <a:avLst/>
          </a:prstGeom>
          <a:solidFill>
            <a:schemeClr val="accent4"/>
          </a:solidFill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5000" b="1" dirty="0">
                <a:ea typeface="Prata" pitchFamily="34" charset="-122"/>
                <a:cs typeface="Prata" pitchFamily="34" charset="-120"/>
              </a:rPr>
              <a:t>Elektrik Arkı Nedir?</a:t>
            </a:r>
            <a:endParaRPr lang="en-US" sz="5000" b="1" dirty="0"/>
          </a:p>
        </p:txBody>
      </p:sp>
      <p:sp>
        <p:nvSpPr>
          <p:cNvPr id="5" name="Text 2"/>
          <p:cNvSpPr/>
          <p:nvPr/>
        </p:nvSpPr>
        <p:spPr>
          <a:xfrm>
            <a:off x="-348344" y="1465302"/>
            <a:ext cx="14978743" cy="1679091"/>
          </a:xfrm>
          <a:prstGeom prst="rect">
            <a:avLst/>
          </a:prstGeom>
          <a:solidFill>
            <a:schemeClr val="accent4"/>
          </a:solidFill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 b="1" dirty="0">
                <a:ea typeface="Raleway" pitchFamily="34" charset="-122"/>
                <a:cs typeface="Raleway" pitchFamily="34" charset="-120"/>
              </a:rPr>
              <a:t>Bir elektrik ark patlaması, birbirine değmeyen iki iletken arasında hava aracılığıyla meydana gelen ısı ve ışık formundaki çok </a:t>
            </a:r>
            <a:r>
              <a:rPr lang="en-US" sz="3600" b="1" dirty="0" err="1">
                <a:ea typeface="Raleway" pitchFamily="34" charset="-122"/>
                <a:cs typeface="Raleway" pitchFamily="34" charset="-120"/>
              </a:rPr>
              <a:t>kısa</a:t>
            </a:r>
            <a:r>
              <a:rPr lang="en-US" sz="3600" b="1" dirty="0">
                <a:ea typeface="Raleway" pitchFamily="34" charset="-122"/>
                <a:cs typeface="Raleway" pitchFamily="34" charset="-120"/>
              </a:rPr>
              <a:t> s</a:t>
            </a:r>
            <a:r>
              <a:rPr lang="tr-TR" sz="3600" b="1" dirty="0">
                <a:ea typeface="Raleway" pitchFamily="34" charset="-122"/>
                <a:cs typeface="Raleway" pitchFamily="34" charset="-120"/>
              </a:rPr>
              <a:t>ü</a:t>
            </a:r>
            <a:r>
              <a:rPr lang="en-US" sz="3600" b="1" dirty="0" err="1">
                <a:ea typeface="Raleway" pitchFamily="34" charset="-122"/>
                <a:cs typeface="Raleway" pitchFamily="34" charset="-120"/>
              </a:rPr>
              <a:t>reli</a:t>
            </a:r>
            <a:r>
              <a:rPr lang="en-US" sz="3600" b="1" dirty="0">
                <a:ea typeface="Raleway" pitchFamily="34" charset="-122"/>
                <a:cs typeface="Raleway" pitchFamily="34" charset="-120"/>
              </a:rPr>
              <a:t> enerji boşalmasıdır.</a:t>
            </a:r>
            <a:endParaRPr lang="en-US" sz="3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0" y="366948"/>
            <a:ext cx="10708237" cy="706160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000" b="1" dirty="0" err="1">
                <a:ea typeface="Prata" pitchFamily="34" charset="-122"/>
                <a:cs typeface="Prata" pitchFamily="34" charset="-120"/>
              </a:rPr>
              <a:t>Elektrik</a:t>
            </a:r>
            <a:r>
              <a:rPr lang="en-US" sz="5000" b="1" dirty="0">
                <a:ea typeface="Prata" pitchFamily="34" charset="-122"/>
                <a:cs typeface="Prata" pitchFamily="34" charset="-120"/>
              </a:rPr>
              <a:t> </a:t>
            </a:r>
            <a:r>
              <a:rPr lang="en-US" sz="5000" b="1" dirty="0" err="1">
                <a:ea typeface="Prata" pitchFamily="34" charset="-122"/>
                <a:cs typeface="Prata" pitchFamily="34" charset="-120"/>
              </a:rPr>
              <a:t>Arkının</a:t>
            </a:r>
            <a:r>
              <a:rPr lang="en-US" sz="5000" b="1" dirty="0">
                <a:ea typeface="Prata" pitchFamily="34" charset="-122"/>
                <a:cs typeface="Prata" pitchFamily="34" charset="-120"/>
              </a:rPr>
              <a:t> </a:t>
            </a:r>
            <a:r>
              <a:rPr lang="en-US" sz="5000" b="1" dirty="0" err="1">
                <a:ea typeface="Prata" pitchFamily="34" charset="-122"/>
                <a:cs typeface="Prata" pitchFamily="34" charset="-120"/>
              </a:rPr>
              <a:t>Etkileri</a:t>
            </a:r>
            <a:endParaRPr lang="en-US" sz="5000" b="1" dirty="0"/>
          </a:p>
        </p:txBody>
      </p:sp>
      <p:sp>
        <p:nvSpPr>
          <p:cNvPr id="5" name="Shape 2"/>
          <p:cNvSpPr/>
          <p:nvPr/>
        </p:nvSpPr>
        <p:spPr>
          <a:xfrm>
            <a:off x="790813" y="1556773"/>
            <a:ext cx="4585443" cy="508397"/>
          </a:xfrm>
          <a:prstGeom prst="roundRect">
            <a:avLst>
              <a:gd name="adj" fmla="val 6667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6" name="Text 3"/>
          <p:cNvSpPr/>
          <p:nvPr/>
        </p:nvSpPr>
        <p:spPr>
          <a:xfrm>
            <a:off x="986552" y="1675829"/>
            <a:ext cx="116919" cy="338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3600" b="1" dirty="0">
                <a:ea typeface="Prata" pitchFamily="34" charset="-122"/>
                <a:cs typeface="Prata" pitchFamily="34" charset="-120"/>
              </a:rPr>
              <a:t>1</a:t>
            </a:r>
            <a:r>
              <a:rPr lang="tr-TR" sz="3600" b="1" dirty="0">
                <a:ea typeface="Prata" pitchFamily="34" charset="-122"/>
                <a:cs typeface="Prata" pitchFamily="34" charset="-120"/>
              </a:rPr>
              <a:t>.</a:t>
            </a:r>
            <a:endParaRPr lang="en-US" sz="3600" b="1" dirty="0"/>
          </a:p>
        </p:txBody>
      </p:sp>
      <p:sp>
        <p:nvSpPr>
          <p:cNvPr id="9" name="Shape 6"/>
          <p:cNvSpPr/>
          <p:nvPr/>
        </p:nvSpPr>
        <p:spPr>
          <a:xfrm>
            <a:off x="790813" y="3093440"/>
            <a:ext cx="2837758" cy="508397"/>
          </a:xfrm>
          <a:prstGeom prst="roundRect">
            <a:avLst>
              <a:gd name="adj" fmla="val 6667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" name="Text 7"/>
          <p:cNvSpPr/>
          <p:nvPr/>
        </p:nvSpPr>
        <p:spPr>
          <a:xfrm>
            <a:off x="941070" y="3215861"/>
            <a:ext cx="207764" cy="338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3600" b="1" dirty="0">
                <a:ea typeface="Prata" pitchFamily="34" charset="-122"/>
                <a:cs typeface="Prata" pitchFamily="34" charset="-120"/>
              </a:rPr>
              <a:t>2</a:t>
            </a:r>
            <a:r>
              <a:rPr lang="tr-TR" sz="3600" b="1" dirty="0">
                <a:ea typeface="Prata" pitchFamily="34" charset="-122"/>
                <a:cs typeface="Prata" pitchFamily="34" charset="-120"/>
              </a:rPr>
              <a:t>.</a:t>
            </a:r>
            <a:endParaRPr lang="en-US" sz="3600" b="1" dirty="0"/>
          </a:p>
        </p:txBody>
      </p:sp>
      <p:sp>
        <p:nvSpPr>
          <p:cNvPr id="12" name="Text 9"/>
          <p:cNvSpPr/>
          <p:nvPr/>
        </p:nvSpPr>
        <p:spPr>
          <a:xfrm>
            <a:off x="1474773" y="3066932"/>
            <a:ext cx="4585443" cy="508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600" b="1" dirty="0" err="1">
                <a:ea typeface="Raleway" pitchFamily="34" charset="-122"/>
                <a:cs typeface="Raleway" pitchFamily="34" charset="-120"/>
              </a:rPr>
              <a:t>Mekanik</a:t>
            </a:r>
            <a:br>
              <a:rPr lang="en-US" sz="3600" b="1" dirty="0">
                <a:ea typeface="Raleway" pitchFamily="34" charset="-122"/>
                <a:cs typeface="Raleway" pitchFamily="34" charset="-120"/>
              </a:rPr>
            </a:br>
            <a:endParaRPr lang="en-US" sz="3600" b="1" dirty="0"/>
          </a:p>
        </p:txBody>
      </p:sp>
      <p:sp>
        <p:nvSpPr>
          <p:cNvPr id="7" name="Shape 2">
            <a:extLst>
              <a:ext uri="{FF2B5EF4-FFF2-40B4-BE49-F238E27FC236}">
                <a16:creationId xmlns:a16="http://schemas.microsoft.com/office/drawing/2014/main" id="{0A0D9467-DD6F-B757-C423-086C6251E3EC}"/>
              </a:ext>
            </a:extLst>
          </p:cNvPr>
          <p:cNvSpPr/>
          <p:nvPr/>
        </p:nvSpPr>
        <p:spPr>
          <a:xfrm>
            <a:off x="790812" y="4732538"/>
            <a:ext cx="2147970" cy="508397"/>
          </a:xfrm>
          <a:prstGeom prst="roundRect">
            <a:avLst>
              <a:gd name="adj" fmla="val 6667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970DDB45-AE02-8A98-30B8-05A61F78E71D}"/>
              </a:ext>
            </a:extLst>
          </p:cNvPr>
          <p:cNvSpPr/>
          <p:nvPr/>
        </p:nvSpPr>
        <p:spPr>
          <a:xfrm>
            <a:off x="986551" y="4858422"/>
            <a:ext cx="116919" cy="338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tr-TR" sz="3600" b="1" dirty="0">
                <a:ea typeface="Prata" pitchFamily="34" charset="-122"/>
                <a:cs typeface="Prata" pitchFamily="34" charset="-120"/>
              </a:rPr>
              <a:t>3.</a:t>
            </a:r>
            <a:endParaRPr lang="en-US" sz="3600" b="1" dirty="0"/>
          </a:p>
        </p:txBody>
      </p:sp>
      <p:sp>
        <p:nvSpPr>
          <p:cNvPr id="13" name="Text 5">
            <a:extLst>
              <a:ext uri="{FF2B5EF4-FFF2-40B4-BE49-F238E27FC236}">
                <a16:creationId xmlns:a16="http://schemas.microsoft.com/office/drawing/2014/main" id="{051A2B77-23FD-D3A2-AB22-40393A488984}"/>
              </a:ext>
            </a:extLst>
          </p:cNvPr>
          <p:cNvSpPr/>
          <p:nvPr/>
        </p:nvSpPr>
        <p:spPr>
          <a:xfrm>
            <a:off x="1474773" y="4880697"/>
            <a:ext cx="1797896" cy="10844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tr-TR" sz="3600" b="1" dirty="0"/>
              <a:t>Ses</a:t>
            </a:r>
          </a:p>
          <a:p>
            <a:pPr marL="0" indent="0">
              <a:lnSpc>
                <a:spcPts val="2800"/>
              </a:lnSpc>
              <a:buNone/>
            </a:pPr>
            <a:endParaRPr lang="tr-TR" sz="3600" b="1" dirty="0"/>
          </a:p>
          <a:p>
            <a:pPr marL="0" indent="0">
              <a:lnSpc>
                <a:spcPts val="2800"/>
              </a:lnSpc>
              <a:buNone/>
            </a:pPr>
            <a:r>
              <a:rPr lang="tr-TR" sz="3600" b="1" dirty="0"/>
              <a:t>160 dB</a:t>
            </a:r>
            <a:endParaRPr lang="en-US" sz="3600" b="1" dirty="0"/>
          </a:p>
        </p:txBody>
      </p:sp>
      <p:sp>
        <p:nvSpPr>
          <p:cNvPr id="14" name="Shape 6">
            <a:extLst>
              <a:ext uri="{FF2B5EF4-FFF2-40B4-BE49-F238E27FC236}">
                <a16:creationId xmlns:a16="http://schemas.microsoft.com/office/drawing/2014/main" id="{7279B1CE-44A8-0C7A-751F-C8CA3D25C15B}"/>
              </a:ext>
            </a:extLst>
          </p:cNvPr>
          <p:cNvSpPr/>
          <p:nvPr/>
        </p:nvSpPr>
        <p:spPr>
          <a:xfrm>
            <a:off x="790812" y="6471593"/>
            <a:ext cx="1676617" cy="508397"/>
          </a:xfrm>
          <a:prstGeom prst="roundRect">
            <a:avLst>
              <a:gd name="adj" fmla="val 6667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5" name="Text 7">
            <a:extLst>
              <a:ext uri="{FF2B5EF4-FFF2-40B4-BE49-F238E27FC236}">
                <a16:creationId xmlns:a16="http://schemas.microsoft.com/office/drawing/2014/main" id="{1D5FD7E0-D926-4042-DAFF-7862FAAEDF40}"/>
              </a:ext>
            </a:extLst>
          </p:cNvPr>
          <p:cNvSpPr/>
          <p:nvPr/>
        </p:nvSpPr>
        <p:spPr>
          <a:xfrm>
            <a:off x="941069" y="6594014"/>
            <a:ext cx="207764" cy="338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tr-TR" sz="3600" b="1" dirty="0">
                <a:ea typeface="Prata" pitchFamily="34" charset="-122"/>
                <a:cs typeface="Prata" pitchFamily="34" charset="-120"/>
              </a:rPr>
              <a:t>4.</a:t>
            </a:r>
            <a:endParaRPr lang="en-US" sz="3600" b="1" dirty="0"/>
          </a:p>
        </p:txBody>
      </p:sp>
      <p:sp>
        <p:nvSpPr>
          <p:cNvPr id="16" name="Text 9">
            <a:extLst>
              <a:ext uri="{FF2B5EF4-FFF2-40B4-BE49-F238E27FC236}">
                <a16:creationId xmlns:a16="http://schemas.microsoft.com/office/drawing/2014/main" id="{FA67E26E-86C7-9265-A51E-DECD8ADFE530}"/>
              </a:ext>
            </a:extLst>
          </p:cNvPr>
          <p:cNvSpPr/>
          <p:nvPr/>
        </p:nvSpPr>
        <p:spPr>
          <a:xfrm>
            <a:off x="1474774" y="6594014"/>
            <a:ext cx="803970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3600" b="1" dirty="0" err="1">
                <a:ea typeface="Raleway" pitchFamily="34" charset="-122"/>
                <a:cs typeface="Raleway" pitchFamily="34" charset="-120"/>
              </a:rPr>
              <a:t>Işık</a:t>
            </a:r>
            <a:endParaRPr lang="en-US" sz="3600" b="1" dirty="0"/>
          </a:p>
        </p:txBody>
      </p:sp>
      <p:sp>
        <p:nvSpPr>
          <p:cNvPr id="17" name="Text 9">
            <a:extLst>
              <a:ext uri="{FF2B5EF4-FFF2-40B4-BE49-F238E27FC236}">
                <a16:creationId xmlns:a16="http://schemas.microsoft.com/office/drawing/2014/main" id="{8A1F0FBB-92CA-2C68-8DFA-461AC3527388}"/>
              </a:ext>
            </a:extLst>
          </p:cNvPr>
          <p:cNvSpPr/>
          <p:nvPr/>
        </p:nvSpPr>
        <p:spPr>
          <a:xfrm>
            <a:off x="1553347" y="1664577"/>
            <a:ext cx="6828115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3600" b="1" dirty="0">
                <a:ea typeface="Raleway" pitchFamily="34" charset="-122"/>
                <a:cs typeface="Raleway" pitchFamily="34" charset="-120"/>
              </a:rPr>
              <a:t>Ani </a:t>
            </a:r>
            <a:r>
              <a:rPr lang="en-US" sz="3600" b="1" dirty="0" err="1">
                <a:ea typeface="Raleway" pitchFamily="34" charset="-122"/>
                <a:cs typeface="Raleway" pitchFamily="34" charset="-120"/>
              </a:rPr>
              <a:t>yüksek</a:t>
            </a:r>
            <a:r>
              <a:rPr lang="en-US" sz="3600" b="1" dirty="0">
                <a:ea typeface="Raleway" pitchFamily="34" charset="-122"/>
                <a:cs typeface="Raleway" pitchFamily="34" charset="-120"/>
              </a:rPr>
              <a:t> </a:t>
            </a:r>
            <a:r>
              <a:rPr lang="en-US" sz="3600" b="1" dirty="0" err="1">
                <a:ea typeface="Raleway" pitchFamily="34" charset="-122"/>
                <a:cs typeface="Raleway" pitchFamily="34" charset="-120"/>
              </a:rPr>
              <a:t>sıcaklık</a:t>
            </a:r>
            <a:endParaRPr lang="en-US" sz="3600" b="1" dirty="0">
              <a:ea typeface="Raleway" pitchFamily="34" charset="-122"/>
              <a:cs typeface="Raleway" pitchFamily="34" charset="-120"/>
            </a:endParaRPr>
          </a:p>
          <a:p>
            <a:pPr marL="0" indent="0">
              <a:lnSpc>
                <a:spcPts val="2800"/>
              </a:lnSpc>
              <a:buNone/>
            </a:pPr>
            <a:endParaRPr lang="en-US" sz="3600" b="1" dirty="0"/>
          </a:p>
          <a:p>
            <a:pPr marL="0" indent="0">
              <a:lnSpc>
                <a:spcPts val="2800"/>
              </a:lnSpc>
              <a:buNone/>
            </a:pPr>
            <a:r>
              <a:rPr lang="tr-T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12.000°C'ye kadar ani artış </a:t>
            </a:r>
            <a:endParaRPr lang="en-US" sz="3600" b="1" dirty="0"/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D6BBE5A8-1EBB-7250-20EC-EA918C7F5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237" y="196422"/>
            <a:ext cx="337585" cy="1086005"/>
          </a:xfrm>
          <a:prstGeom prst="rect">
            <a:avLst/>
          </a:prstGeom>
        </p:spPr>
      </p:pic>
      <p:pic>
        <p:nvPicPr>
          <p:cNvPr id="26" name="Resim 25">
            <a:extLst>
              <a:ext uri="{FF2B5EF4-FFF2-40B4-BE49-F238E27FC236}">
                <a16:creationId xmlns:a16="http://schemas.microsoft.com/office/drawing/2014/main" id="{19F0F07D-25F5-684B-4A87-28B81C6BA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131" y="5341256"/>
            <a:ext cx="2683069" cy="2873829"/>
          </a:xfrm>
          <a:prstGeom prst="rect">
            <a:avLst/>
          </a:prstGeom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id="{FEAFA27A-1914-84D2-5501-26AE0437E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996" y="2010836"/>
            <a:ext cx="1587862" cy="2007057"/>
          </a:xfrm>
          <a:prstGeom prst="rect">
            <a:avLst/>
          </a:prstGeom>
        </p:spPr>
      </p:pic>
      <p:sp>
        <p:nvSpPr>
          <p:cNvPr id="2" name="Text 9">
            <a:extLst>
              <a:ext uri="{FF2B5EF4-FFF2-40B4-BE49-F238E27FC236}">
                <a16:creationId xmlns:a16="http://schemas.microsoft.com/office/drawing/2014/main" id="{D42A54B1-95B6-3B06-D618-AF7CC3381B3A}"/>
              </a:ext>
            </a:extLst>
          </p:cNvPr>
          <p:cNvSpPr/>
          <p:nvPr/>
        </p:nvSpPr>
        <p:spPr>
          <a:xfrm>
            <a:off x="1474773" y="3749105"/>
            <a:ext cx="4585443" cy="59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tr-TR" sz="3600" b="1" dirty="0"/>
              <a:t>60 cm mesafede 225 kg</a:t>
            </a:r>
            <a:endParaRPr lang="en-US" sz="3600" b="1" dirty="0"/>
          </a:p>
        </p:txBody>
      </p:sp>
      <p:graphicFrame>
        <p:nvGraphicFramePr>
          <p:cNvPr id="4" name="Nesne 3">
            <a:extLst>
              <a:ext uri="{FF2B5EF4-FFF2-40B4-BE49-F238E27FC236}">
                <a16:creationId xmlns:a16="http://schemas.microsoft.com/office/drawing/2014/main" id="{DEB397AD-85DF-7DEB-F239-D04949A42D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027876"/>
              </p:ext>
            </p:extLst>
          </p:nvPr>
        </p:nvGraphicFramePr>
        <p:xfrm>
          <a:off x="11025832" y="203870"/>
          <a:ext cx="3378164" cy="2767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5150322" imgH="4219105" progId="">
                  <p:embed/>
                </p:oleObj>
              </mc:Choice>
              <mc:Fallback>
                <p:oleObj r:id="rId6" imgW="5150322" imgH="4219105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025832" y="203870"/>
                        <a:ext cx="3378164" cy="27679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Nesne 7">
            <a:extLst>
              <a:ext uri="{FF2B5EF4-FFF2-40B4-BE49-F238E27FC236}">
                <a16:creationId xmlns:a16="http://schemas.microsoft.com/office/drawing/2014/main" id="{0D8D7333-DDC9-041A-6322-0574EBBB78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7770006"/>
              </p:ext>
            </p:extLst>
          </p:nvPr>
        </p:nvGraphicFramePr>
        <p:xfrm>
          <a:off x="7315200" y="4135041"/>
          <a:ext cx="4286250" cy="1717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7328605" imgH="2936340" progId="">
                  <p:embed/>
                </p:oleObj>
              </mc:Choice>
              <mc:Fallback>
                <p:oleObj r:id="rId8" imgW="7328605" imgH="29363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15200" y="4135041"/>
                        <a:ext cx="4286250" cy="17178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nsorPix - Arc Flash">
            <a:hlinkClick r:id="" action="ppaction://media"/>
            <a:extLst>
              <a:ext uri="{FF2B5EF4-FFF2-40B4-BE49-F238E27FC236}">
                <a16:creationId xmlns:a16="http://schemas.microsoft.com/office/drawing/2014/main" id="{F4D3E3E9-6DAA-92F5-4E46-01FB8365C0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4962909" cy="82296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B1B88563-AFEF-1B49-F490-E759760F2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4394" y="7527173"/>
            <a:ext cx="693181" cy="5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5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">
        <p:fade/>
      </p:transition>
    </mc:Choice>
    <mc:Fallback xmlns="">
      <p:transition spd="med" advClick="0" advTm="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ikdörtgen 21">
            <a:extLst>
              <a:ext uri="{FF2B5EF4-FFF2-40B4-BE49-F238E27FC236}">
                <a16:creationId xmlns:a16="http://schemas.microsoft.com/office/drawing/2014/main" id="{C2D415D5-4FD0-C5E9-4CFB-E4D480E626B4}"/>
              </a:ext>
            </a:extLst>
          </p:cNvPr>
          <p:cNvSpPr/>
          <p:nvPr/>
        </p:nvSpPr>
        <p:spPr>
          <a:xfrm>
            <a:off x="4194629" y="1428882"/>
            <a:ext cx="10435771" cy="680071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Text 0"/>
          <p:cNvSpPr/>
          <p:nvPr/>
        </p:nvSpPr>
        <p:spPr>
          <a:xfrm>
            <a:off x="0" y="-17359"/>
            <a:ext cx="14630400" cy="1318209"/>
          </a:xfrm>
          <a:prstGeom prst="rect">
            <a:avLst/>
          </a:prstGeom>
          <a:solidFill>
            <a:schemeClr val="accent4"/>
          </a:solidFill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000" b="1" dirty="0" err="1">
                <a:ea typeface="Prata" pitchFamily="34" charset="-122"/>
                <a:cs typeface="Prata" pitchFamily="34" charset="-120"/>
              </a:rPr>
              <a:t>Uluslararası</a:t>
            </a:r>
            <a:r>
              <a:rPr lang="en-US" sz="4000" b="1" dirty="0">
                <a:ea typeface="Prata" pitchFamily="34" charset="-122"/>
                <a:cs typeface="Prata" pitchFamily="34" charset="-120"/>
              </a:rPr>
              <a:t> </a:t>
            </a:r>
            <a:r>
              <a:rPr lang="en-US" sz="4000" b="1" dirty="0" err="1">
                <a:ea typeface="Prata" pitchFamily="34" charset="-122"/>
                <a:cs typeface="Prata" pitchFamily="34" charset="-120"/>
              </a:rPr>
              <a:t>Elektroteknik</a:t>
            </a:r>
            <a:r>
              <a:rPr lang="en-US" sz="4000" b="1" dirty="0">
                <a:ea typeface="Prata" pitchFamily="34" charset="-122"/>
                <a:cs typeface="Prata" pitchFamily="34" charset="-120"/>
              </a:rPr>
              <a:t> </a:t>
            </a:r>
            <a:r>
              <a:rPr lang="en-US" sz="4000" b="1" dirty="0" err="1">
                <a:ea typeface="Prata" pitchFamily="34" charset="-122"/>
                <a:cs typeface="Prata" pitchFamily="34" charset="-120"/>
              </a:rPr>
              <a:t>Komisyonu</a:t>
            </a:r>
            <a:r>
              <a:rPr lang="en-US" sz="4000" b="1" dirty="0">
                <a:ea typeface="Prata" pitchFamily="34" charset="-122"/>
                <a:cs typeface="Prata" pitchFamily="34" charset="-120"/>
              </a:rPr>
              <a:t> (IEC) </a:t>
            </a:r>
            <a:r>
              <a:rPr lang="en-US" sz="4000" b="1" dirty="0" err="1">
                <a:ea typeface="Prata" pitchFamily="34" charset="-122"/>
                <a:cs typeface="Prata" pitchFamily="34" charset="-120"/>
              </a:rPr>
              <a:t>tarafından</a:t>
            </a:r>
            <a:r>
              <a:rPr lang="en-US" sz="4000" b="1" dirty="0">
                <a:ea typeface="Prata" pitchFamily="34" charset="-122"/>
                <a:cs typeface="Prata" pitchFamily="34" charset="-120"/>
              </a:rPr>
              <a:t> </a:t>
            </a:r>
            <a:endParaRPr lang="tr-TR" sz="4000" b="1" dirty="0">
              <a:ea typeface="Prata" pitchFamily="34" charset="-122"/>
              <a:cs typeface="Prata" pitchFamily="34" charset="-120"/>
            </a:endParaRPr>
          </a:p>
          <a:p>
            <a:pPr marL="0" indent="0" algn="ctr">
              <a:buNone/>
            </a:pPr>
            <a:r>
              <a:rPr lang="en-US" sz="4000" b="1" dirty="0">
                <a:ea typeface="Prata" pitchFamily="34" charset="-122"/>
                <a:cs typeface="Prata" pitchFamily="34" charset="-120"/>
              </a:rPr>
              <a:t>IEC 61482 </a:t>
            </a:r>
            <a:r>
              <a:rPr lang="en-US" sz="4000" b="1" dirty="0" err="1">
                <a:ea typeface="Prata" pitchFamily="34" charset="-122"/>
                <a:cs typeface="Prata" pitchFamily="34" charset="-120"/>
              </a:rPr>
              <a:t>standardı</a:t>
            </a:r>
            <a:r>
              <a:rPr lang="tr-TR" sz="4000" b="1" dirty="0">
                <a:ea typeface="Prata" pitchFamily="34" charset="-122"/>
                <a:cs typeface="Prata" pitchFamily="34" charset="-120"/>
              </a:rPr>
              <a:t> </a:t>
            </a:r>
            <a:r>
              <a:rPr lang="en-US" sz="4000" b="1" dirty="0" err="1">
                <a:ea typeface="Prata" pitchFamily="34" charset="-122"/>
                <a:cs typeface="Prata" pitchFamily="34" charset="-120"/>
              </a:rPr>
              <a:t>geliştirilmiştir</a:t>
            </a:r>
            <a:r>
              <a:rPr lang="en-US" sz="4000" b="1" dirty="0">
                <a:ea typeface="Prata" pitchFamily="34" charset="-122"/>
                <a:cs typeface="Prata" pitchFamily="34" charset="-120"/>
              </a:rPr>
              <a:t>. </a:t>
            </a:r>
          </a:p>
          <a:p>
            <a:pPr marL="0" indent="0" algn="ctr">
              <a:buNone/>
            </a:pPr>
            <a:endParaRPr lang="en-US" sz="4000" b="1" dirty="0" err="1">
              <a:ea typeface="Prata" pitchFamily="34" charset="-122"/>
              <a:cs typeface="Prata" pitchFamily="34" charset="-120"/>
            </a:endParaRPr>
          </a:p>
        </p:txBody>
      </p:sp>
      <p:pic>
        <p:nvPicPr>
          <p:cNvPr id="13" name="Picture 2" descr="IEC 61482 Electric Arc Protection | SKANWEAR®">
            <a:extLst>
              <a:ext uri="{FF2B5EF4-FFF2-40B4-BE49-F238E27FC236}">
                <a16:creationId xmlns:a16="http://schemas.microsoft.com/office/drawing/2014/main" id="{5D09DA76-9D26-49CF-C86F-14B670CA8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28" y="5964290"/>
            <a:ext cx="2984707" cy="13818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2"/>
          <p:cNvSpPr/>
          <p:nvPr/>
        </p:nvSpPr>
        <p:spPr>
          <a:xfrm>
            <a:off x="0" y="1428882"/>
            <a:ext cx="4310167" cy="1561829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sz="3600" b="1" dirty="0">
                <a:ea typeface="Prata" pitchFamily="34" charset="-122"/>
                <a:cs typeface="Prata" pitchFamily="34" charset="-120"/>
              </a:rPr>
              <a:t>IEC 61482 1-1 </a:t>
            </a:r>
            <a:r>
              <a:rPr lang="en-US" sz="3600" b="1" dirty="0" err="1"/>
              <a:t>veya</a:t>
            </a:r>
            <a:r>
              <a:rPr lang="en-US" sz="3600" b="1" dirty="0"/>
              <a:t> </a:t>
            </a:r>
            <a:endParaRPr lang="tr-TR" sz="3600" b="1" dirty="0"/>
          </a:p>
          <a:p>
            <a:pPr marL="0" indent="0" algn="ctr">
              <a:buNone/>
            </a:pPr>
            <a:r>
              <a:rPr lang="tr-TR" sz="3600" b="1" dirty="0"/>
              <a:t>ASTM F1959/F1959M</a:t>
            </a:r>
            <a:endParaRPr lang="en-US" sz="3600" b="1" dirty="0"/>
          </a:p>
        </p:txBody>
      </p:sp>
      <p:sp>
        <p:nvSpPr>
          <p:cNvPr id="16" name="Text 3"/>
          <p:cNvSpPr/>
          <p:nvPr/>
        </p:nvSpPr>
        <p:spPr>
          <a:xfrm>
            <a:off x="948920" y="2652901"/>
            <a:ext cx="2412325" cy="4618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800" b="1" dirty="0" err="1">
                <a:ea typeface="Raleway" pitchFamily="34" charset="-122"/>
                <a:cs typeface="Raleway" pitchFamily="34" charset="-120"/>
              </a:rPr>
              <a:t>Açık</a:t>
            </a:r>
            <a:r>
              <a:rPr lang="en-US" sz="2800" b="1" dirty="0">
                <a:ea typeface="Raleway" pitchFamily="34" charset="-122"/>
                <a:cs typeface="Raleway" pitchFamily="34" charset="-120"/>
              </a:rPr>
              <a:t> Ark </a:t>
            </a:r>
            <a:r>
              <a:rPr lang="en-US" sz="2800" b="1" dirty="0" err="1">
                <a:ea typeface="Raleway" pitchFamily="34" charset="-122"/>
                <a:cs typeface="Raleway" pitchFamily="34" charset="-120"/>
              </a:rPr>
              <a:t>Testi</a:t>
            </a:r>
            <a:endParaRPr lang="en-US" sz="2800" b="1" dirty="0"/>
          </a:p>
        </p:txBody>
      </p:sp>
      <p:pic>
        <p:nvPicPr>
          <p:cNvPr id="17" name="Resim 1" descr="Arc Flash Protection on All Our ranges - ROOTS for Safety">
            <a:extLst>
              <a:ext uri="{FF2B5EF4-FFF2-40B4-BE49-F238E27FC236}">
                <a16:creationId xmlns:a16="http://schemas.microsoft.com/office/drawing/2014/main" id="{2E2BD11F-6383-81BE-9C3C-743C82CCD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166" y="1425990"/>
            <a:ext cx="10320233" cy="304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4"/>
          <p:cNvSpPr/>
          <p:nvPr/>
        </p:nvSpPr>
        <p:spPr>
          <a:xfrm>
            <a:off x="0" y="4644571"/>
            <a:ext cx="4310167" cy="1116755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algn="ctr"/>
            <a:r>
              <a:rPr lang="en-US" sz="3600" b="1" dirty="0">
                <a:ea typeface="Prata" pitchFamily="34" charset="-122"/>
                <a:cs typeface="Prata" pitchFamily="34" charset="-120"/>
              </a:rPr>
              <a:t>IEC 61482 1-2</a:t>
            </a:r>
            <a:r>
              <a:rPr lang="tr-TR" sz="3600" b="1" dirty="0">
                <a:ea typeface="Prata" pitchFamily="34" charset="-122"/>
                <a:cs typeface="Prata" pitchFamily="34" charset="-120"/>
              </a:rPr>
              <a:t> </a:t>
            </a:r>
          </a:p>
          <a:p>
            <a:pPr algn="ctr"/>
            <a:r>
              <a:rPr lang="en-US" sz="3200" b="1" dirty="0"/>
              <a:t>Kutu </a:t>
            </a:r>
            <a:r>
              <a:rPr lang="en-US" sz="3200" b="1" dirty="0" err="1"/>
              <a:t>Testi</a:t>
            </a:r>
            <a:endParaRPr lang="en-US" sz="3200" b="1" dirty="0"/>
          </a:p>
          <a:p>
            <a:pPr marL="0" indent="0" algn="l">
              <a:buNone/>
            </a:pPr>
            <a:endParaRPr lang="en-US" sz="3600" b="1" dirty="0"/>
          </a:p>
        </p:txBody>
      </p:sp>
      <p:sp>
        <p:nvSpPr>
          <p:cNvPr id="19" name="Text 5"/>
          <p:cNvSpPr/>
          <p:nvPr/>
        </p:nvSpPr>
        <p:spPr>
          <a:xfrm>
            <a:off x="855003" y="5972052"/>
            <a:ext cx="1649458" cy="4790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endParaRPr lang="en-US" sz="2800" b="1" dirty="0"/>
          </a:p>
        </p:txBody>
      </p:sp>
      <p:pic>
        <p:nvPicPr>
          <p:cNvPr id="20" name="Resim 1" descr="Arc Flash Protection on All Our ranges - ROOTS for Safety">
            <a:extLst>
              <a:ext uri="{FF2B5EF4-FFF2-40B4-BE49-F238E27FC236}">
                <a16:creationId xmlns:a16="http://schemas.microsoft.com/office/drawing/2014/main" id="{35BBF260-30B7-DAFF-53E8-11DB8405F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166" y="4644571"/>
            <a:ext cx="10320232" cy="339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rc Flash PPE Frequently Asked Questions">
            <a:extLst>
              <a:ext uri="{FF2B5EF4-FFF2-40B4-BE49-F238E27FC236}">
                <a16:creationId xmlns:a16="http://schemas.microsoft.com/office/drawing/2014/main" id="{E72ACE56-12E3-C6BC-B414-A4DC42D73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0"/>
            <a:ext cx="5486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0"/>
          <p:cNvSpPr/>
          <p:nvPr/>
        </p:nvSpPr>
        <p:spPr>
          <a:xfrm>
            <a:off x="0" y="411004"/>
            <a:ext cx="14630400" cy="651677"/>
          </a:xfrm>
          <a:prstGeom prst="rect">
            <a:avLst/>
          </a:prstGeom>
          <a:solidFill>
            <a:schemeClr val="accent4"/>
          </a:solidFill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000" b="1" dirty="0" err="1">
                <a:ea typeface="Prata" pitchFamily="34" charset="-122"/>
                <a:cs typeface="Prata" pitchFamily="34" charset="-120"/>
              </a:rPr>
              <a:t>Elektrik</a:t>
            </a:r>
            <a:r>
              <a:rPr lang="en-US" sz="4000" b="1" dirty="0">
                <a:ea typeface="Prata" pitchFamily="34" charset="-122"/>
                <a:cs typeface="Prata" pitchFamily="34" charset="-120"/>
              </a:rPr>
              <a:t> </a:t>
            </a:r>
            <a:r>
              <a:rPr lang="en-US" sz="4000" b="1" dirty="0" err="1">
                <a:ea typeface="Prata" pitchFamily="34" charset="-122"/>
                <a:cs typeface="Prata" pitchFamily="34" charset="-120"/>
              </a:rPr>
              <a:t>Arkına</a:t>
            </a:r>
            <a:r>
              <a:rPr lang="en-US" sz="4000" b="1" dirty="0">
                <a:ea typeface="Prata" pitchFamily="34" charset="-122"/>
                <a:cs typeface="Prata" pitchFamily="34" charset="-120"/>
              </a:rPr>
              <a:t> Karşı </a:t>
            </a:r>
            <a:r>
              <a:rPr lang="en-US" sz="4000" b="1" dirty="0" err="1">
                <a:ea typeface="Prata" pitchFamily="34" charset="-122"/>
                <a:cs typeface="Prata" pitchFamily="34" charset="-120"/>
              </a:rPr>
              <a:t>Koruyucu</a:t>
            </a:r>
            <a:r>
              <a:rPr lang="en-US" sz="4000" b="1" dirty="0">
                <a:ea typeface="Prata" pitchFamily="34" charset="-122"/>
                <a:cs typeface="Prata" pitchFamily="34" charset="-120"/>
              </a:rPr>
              <a:t> </a:t>
            </a:r>
            <a:r>
              <a:rPr lang="en-US" sz="4000" b="1" dirty="0" err="1">
                <a:ea typeface="Prata" pitchFamily="34" charset="-122"/>
                <a:cs typeface="Prata" pitchFamily="34" charset="-120"/>
              </a:rPr>
              <a:t>Ekipmanlar</a:t>
            </a:r>
            <a:endParaRPr lang="en-US" sz="4000" b="1" dirty="0"/>
          </a:p>
        </p:txBody>
      </p:sp>
      <p:sp>
        <p:nvSpPr>
          <p:cNvPr id="4" name="Text 1"/>
          <p:cNvSpPr/>
          <p:nvPr/>
        </p:nvSpPr>
        <p:spPr>
          <a:xfrm>
            <a:off x="6074688" y="1764863"/>
            <a:ext cx="7967424" cy="1613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endParaRPr lang="en-US" dirty="0"/>
          </a:p>
        </p:txBody>
      </p:sp>
      <p:sp>
        <p:nvSpPr>
          <p:cNvPr id="7" name="Text 3"/>
          <p:cNvSpPr/>
          <p:nvPr/>
        </p:nvSpPr>
        <p:spPr>
          <a:xfrm>
            <a:off x="493401" y="2556692"/>
            <a:ext cx="8390924" cy="4697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tr-TR" sz="3600" b="1" dirty="0"/>
              <a:t>Elektrik arkı riski taşıyan ortamlarda çalışanların, uluslararası standartlara (örneğin, EN 61482, NFPA 70E) göre test edilmiş, yanmaya dayanıklı kumaşlardan üretilmiş kişisel koruyucu donanımları kullanmaları hayati önem taşır.</a:t>
            </a:r>
            <a:endParaRPr lang="en-US" sz="3600" b="1" dirty="0"/>
          </a:p>
        </p:txBody>
      </p:sp>
      <p:pic>
        <p:nvPicPr>
          <p:cNvPr id="3076" name="Picture 4" descr="How is Arc Flash Clothing Rated? | SKANWEAR®">
            <a:extLst>
              <a:ext uri="{FF2B5EF4-FFF2-40B4-BE49-F238E27FC236}">
                <a16:creationId xmlns:a16="http://schemas.microsoft.com/office/drawing/2014/main" id="{B8F80579-16D7-E04C-F5A4-49743ED50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2049" y="7181765"/>
            <a:ext cx="1958272" cy="102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3A3DF91-4B63-8E59-4A31-64CEC707D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72613" y="6301945"/>
            <a:ext cx="1798158" cy="17981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[appsgolem.com][00-00-36][00-01-17]_Electrical_Arc_Flash_Demonstra">
            <a:hlinkClick r:id="" action="ppaction://media"/>
            <a:extLst>
              <a:ext uri="{FF2B5EF4-FFF2-40B4-BE49-F238E27FC236}">
                <a16:creationId xmlns:a16="http://schemas.microsoft.com/office/drawing/2014/main" id="{67A70DC9-3CFF-E6D3-5CD7-5B18B8562AC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90" end="2219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14630400" cy="82296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7D39A72-5ED0-1295-53DD-CD79801A3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4394" y="7527173"/>
            <a:ext cx="693181" cy="5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4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">
        <p:fade/>
      </p:transition>
    </mc:Choice>
    <mc:Fallback xmlns="">
      <p:transition spd="med" advClick="0" advTm="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1086</TotalTime>
  <Words>773</Words>
  <Application>Microsoft Office PowerPoint</Application>
  <PresentationFormat>Özel</PresentationFormat>
  <Paragraphs>95</Paragraphs>
  <Slides>22</Slides>
  <Notes>15</Notes>
  <HiddenSlides>0</HiddenSlides>
  <MMClips>4</MMClips>
  <ScaleCrop>false</ScaleCrop>
  <HeadingPairs>
    <vt:vector size="8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0</vt:i4>
      </vt:variant>
      <vt:variant>
        <vt:lpstr>Slayt Başlıkları</vt:lpstr>
      </vt:variant>
      <vt:variant>
        <vt:i4>22</vt:i4>
      </vt:variant>
    </vt:vector>
  </HeadingPairs>
  <TitlesOfParts>
    <vt:vector size="29" baseType="lpstr">
      <vt:lpstr>Prata</vt:lpstr>
      <vt:lpstr>Arial</vt:lpstr>
      <vt:lpstr>Calibri Light</vt:lpstr>
      <vt:lpstr>Raleway</vt:lpstr>
      <vt:lpstr>Kenyan Coffee</vt:lpstr>
      <vt:lpstr>Calibri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Hesaplama Yapılırken Hangi Faktörler Dikkate Alınır?</vt:lpstr>
      <vt:lpstr>PowerPoint Sunusu</vt:lpstr>
      <vt:lpstr>PowerPoint Sunusu</vt:lpstr>
      <vt:lpstr>PowerPoint Sunusu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Alptuğ Bakır</cp:lastModifiedBy>
  <cp:revision>29</cp:revision>
  <dcterms:created xsi:type="dcterms:W3CDTF">2024-09-10T10:52:48Z</dcterms:created>
  <dcterms:modified xsi:type="dcterms:W3CDTF">2024-11-19T14:40:32Z</dcterms:modified>
</cp:coreProperties>
</file>